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0.xml" ContentType="application/inkml+xml"/>
  <Override PartName="/ppt/ink/ink1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56" r:id="rId2"/>
    <p:sldId id="318" r:id="rId3"/>
    <p:sldId id="257" r:id="rId4"/>
    <p:sldId id="258" r:id="rId5"/>
    <p:sldId id="259" r:id="rId6"/>
    <p:sldId id="264" r:id="rId7"/>
    <p:sldId id="265" r:id="rId8"/>
    <p:sldId id="268" r:id="rId9"/>
    <p:sldId id="272" r:id="rId10"/>
    <p:sldId id="311" r:id="rId11"/>
    <p:sldId id="300" r:id="rId12"/>
    <p:sldId id="270" r:id="rId13"/>
    <p:sldId id="262" r:id="rId14"/>
    <p:sldId id="260" r:id="rId15"/>
    <p:sldId id="261" r:id="rId16"/>
    <p:sldId id="263" r:id="rId17"/>
    <p:sldId id="275" r:id="rId18"/>
    <p:sldId id="276" r:id="rId19"/>
    <p:sldId id="277" r:id="rId20"/>
    <p:sldId id="278" r:id="rId21"/>
    <p:sldId id="279" r:id="rId22"/>
    <p:sldId id="280" r:id="rId23"/>
    <p:sldId id="281" r:id="rId24"/>
    <p:sldId id="282" r:id="rId25"/>
    <p:sldId id="283" r:id="rId26"/>
    <p:sldId id="285" r:id="rId27"/>
    <p:sldId id="286" r:id="rId28"/>
    <p:sldId id="287" r:id="rId29"/>
    <p:sldId id="288" r:id="rId30"/>
    <p:sldId id="284" r:id="rId31"/>
    <p:sldId id="289" r:id="rId32"/>
    <p:sldId id="290" r:id="rId33"/>
    <p:sldId id="291" r:id="rId34"/>
    <p:sldId id="292" r:id="rId35"/>
    <p:sldId id="301" r:id="rId36"/>
    <p:sldId id="293" r:id="rId37"/>
    <p:sldId id="294" r:id="rId38"/>
    <p:sldId id="295" r:id="rId39"/>
    <p:sldId id="296" r:id="rId40"/>
    <p:sldId id="297" r:id="rId41"/>
    <p:sldId id="298" r:id="rId42"/>
    <p:sldId id="302" r:id="rId43"/>
    <p:sldId id="303" r:id="rId44"/>
    <p:sldId id="304" r:id="rId45"/>
    <p:sldId id="305" r:id="rId46"/>
    <p:sldId id="306" r:id="rId47"/>
    <p:sldId id="307" r:id="rId48"/>
    <p:sldId id="308" r:id="rId49"/>
    <p:sldId id="310" r:id="rId50"/>
    <p:sldId id="309" r:id="rId51"/>
    <p:sldId id="312" r:id="rId52"/>
    <p:sldId id="313" r:id="rId53"/>
    <p:sldId id="317" r:id="rId54"/>
    <p:sldId id="314" r:id="rId55"/>
    <p:sldId id="319" r:id="rId56"/>
    <p:sldId id="321" r:id="rId57"/>
    <p:sldId id="315" r:id="rId58"/>
    <p:sldId id="322" r:id="rId59"/>
    <p:sldId id="323" r:id="rId60"/>
    <p:sldId id="324" r:id="rId61"/>
    <p:sldId id="316" r:id="rId62"/>
    <p:sldId id="326" r:id="rId63"/>
    <p:sldId id="325" r:id="rId64"/>
    <p:sldId id="327" r:id="rId65"/>
    <p:sldId id="328"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79216" autoAdjust="0"/>
  </p:normalViewPr>
  <p:slideViewPr>
    <p:cSldViewPr snapToGrid="0">
      <p:cViewPr varScale="1">
        <p:scale>
          <a:sx n="65" d="100"/>
          <a:sy n="65" d="100"/>
        </p:scale>
        <p:origin x="1358"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1T01:53:31.44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1924 87,'1692'0,"-1554"6,188 33,-276-32,160 28,321 96,-493-119,1-2,0-2,0-1,0-3,68 1,790-11,-699 6,-137-1,0-2,0-3,-1-3,0-3,0-2,76-29,15-4,23-10,-152 49,1 1,0 1,1 1,-1 1,1 1,0 1,45 3,-57-1,-36 1,-1076-1,1025-1,1-4,0-3,0-3,-120-34,163 37,0 1,0 1,-60-4,-96 11,97 1,8-1,-146 4,177-1,-1 2,-72 19,-123 48,104-29,-214 39,44-60,0-26,93 0,-977 3,1186 0,6-1,0 1,0 0,0 0,0 1,0-1,0 1,0 0,-9 3,14 0,10-1,28 4,0-2,0-2,49-2,-25 0,758 4,-769-3,0 3,-1 1,1 3,-2 2,88 31,56 27,2-8,254 44,-390-95,-38-6,-44-2,-178-4,-378-17,-704-115,1267 132,-53-8,-99-27,146 28,18 3,6 5,0 0,0 0,0 0,1 1,-1 0,0-1,1 1,-1 0,0 0,0 0,5 1,310 28,-104-5,584 14,-1-37,-606-2,-132 0,-12-1,0 3,1 1,72 14,186 39,-191-37,-74-9,-29-2,-14-3,-27 2,-170 6,79-7,-379 13,189-9,290-8,10-2,0 1,1 1,-1 0,0 0,0 1,-18 6,29-8,0 0,-1 0,1 0,0 1,0-1,0 0,0 0,0 0,0 0,-1 0,1 0,0 0,0 0,0 0,0 0,0 1,0-1,0 0,0 0,0 0,-1 0,1 0,0 0,0 1,0-1,0 0,0 0,0 0,0 0,0 0,0 0,0 1,0-1,0 0,0 0,0 0,0 0,0 0,0 1,0-1,0 0,0 0,1 0,-1 0,0 0,0 0,0 1,14 5,24 1,1-1,67 2,-67-6,1236 15,-1172-18,-65 1,-38 1,0-1,0 0,-1 0,1 0,0 0,0 0,0 0,0 0,0 1,0-1,0 0,0 0,0 0,0 0,0 0,0 1,0-1,0 0,0 0,0 0,0 0,0 0,0 1,0-1,0 0,0 0,0 0,0 0,0 0,0 0,0 1,0-1,0 0,1 0,-1 0,0 0,0 0,0 0,0 0,0 1,0-1,0 0,0 0,1 0,-16 5,1 0,-1-1,0-1,-17 2,4-1,-317 43,-686 5,1021-52,17-1,27 0,893-1,-653 2,-2726 0,2420 0,-47 8,67-7,0 2,0-1,0 2,0 0,1 0,-16 8,27-12,-1 0,1 1,0-1,-1 0,1 0,0 0,0 0,-1 0,1 1,0-1,0 0,0 0,-1 0,1 0,0 1,0-1,0 0,0 0,-1 1,1-1,0 0,0 0,0 1,0-1,0 0,0 1,0-1,0 0,0 0,0 1,0-1,0 0,0 1,0-1,0 0,0 0,0 1,0-1,0 0,0 0,0 1,0-1,1 0,-1 0,0 1,0-1,0 0,0 0,1 1,-1-1,0 0,0 0,1 0,-1 0,0 1,0-1,1 0,-1 0,0 0,0 0,1 0,-1 0,0 0,0 0,1 0,-1 0,0 0,1 0,-1 0,29 6,158 3,-164-9,1805 2,-898-5,-769 4,168-3,-309 0,1-1,-1-1,0-1,0-1,0 0,21-11,-15 6,0 2,38-9,10 8,1 3,131 6,-188 1,175 17,-102-6,-47-7,619 54,-473-51,289-26,-437 16,0 2,83 9,81 26,-40-6,-83-17,2-3,-1-4,1-4,122-16,223-55,-399 67,60-2,-63 6,0-2,39-7,-63 9,0-1,0 1,0-1,0-1,0 1,0 0,-1-1,1 0,-1 0,1 0,-1 0,0 0,5-5,-8 7,0 0,0-1,0 1,0-1,0 1,0-1,-1 1,1-1,0 1,0-1,0 1,0 0,0-1,-1 1,1-1,0 1,0 0,-1-1,1 1,0 0,-1-1,1 1,0 0,-1-1,1 1,0 0,-1 0,1-1,-1 1,1 0,-1 0,1 0,0 0,-1 0,1 0,-1-1,1 1,-1 0,-15-4,0 1,-1 0,1 1,-33 0,22 1,-868-6,541 10,321-3,19 1,-1-1,0 0,0-1,-27-6,42 7,-1 0,1 0,0 0,-1 0,1 0,-1 0,1 0,-1 0,1 0,0 0,-1 0,1-1,-1 1,1 0,0 0,-1-1,1 1,0 0,-1 0,1-1,0 1,-1 0,1-1,0 1,0 0,0-1,-1 1,1-1,0 1,0 0,0-1,0 1,-1-1,1 1,0-1,0 1,0 0,0-1,0 1,0-1,0 1,1-1,-1 1,0 0,0-1,0 1,0-1,0 1,1 0,-1-1,0 1,0-1,1 1,-1 0,0 0,0-1,1 1,-1 0,0-1,1 1,0 0,26-18,7 2,2 2,0 1,69-15,-38 12,70-19,304-94,-372 100,-66 27,0 1,1-1,-1 1,0-1,0 0,-1 0,6-5,-8 7,0 0,0 0,0-1,0 1,0 0,0 0,0 0,0 0,-1-1,1 1,0 0,0 0,0 0,0 0,0-1,0 1,-1 0,1 0,0 0,0 0,0 0,0 0,-1 0,1 0,0-1,0 1,0 0,0 0,-1 0,1 0,0 0,0 0,0 0,-1 0,1 0,0 0,0 0,0 0,0 0,-1 1,1-1,0 0,-1 0,-26 3,-185 42,-63 11,-603 24,-2-75,798-7,68 2,-1 0,31 5,603 98,8-54,41 5,-550-39,-652-18,627 4,281-14,-333 8,-1-1,0-3,0-1,0-2,-1-1,-1-2,39-22,-27 8,79-40,-108 60,-1 0,1 2,1 1,37-6,244-18,-286 30,-13 3,-39 11,-25 3,-110 15,-74-7,209-22,-1153 42,727-37,-1548 5,654-11,947 21,298-9,-178 46,193-35,91-24,-13 5,19-2,14 1,176 28,-112-22,202 27,97 3,91-5,1557 26,-1682-67,-108-7,-200 9,53-10,-89 12,0 1,-1 0,1 0,0 0,0 0,0-1,0 1,0 0,0-1,-1 1,1-1,0 1,0-1,-1 1,1-1,0 0,-1 1,1-1,0-1,-1 1,0 1,-1-1,1 1,0-1,-1 0,1 1,-1-1,1 1,-1-1,0 1,1-1,-1 1,1 0,-1-1,0 1,1 0,-1-1,0 1,0 0,1 0,-1 0,-1-1,-26-5,-58-6,-121-2,-81 2,-85-5,-83-1,-577-29,-4-42,585 30,73 2,86 7,90 9,173 35,-43-15,72 20,0 1,1 0,-1 0,0 0,1-1,-1 1,1 0,-1-1,0 1,1 0,-1-1,1 1,-1-1,1 1,-1-1,1 1,-1-1,1 1,0-1,-1 1,1-1,-1 0,2 0,-1 0,1 1,-1-1,1 1,0-1,-1 1,1-1,0 1,-1-1,1 1,0-1,-1 1,1 0,0-1,0 1,-1 0,1 0,0 0,1 0,28-6,47-2,120-2,81 3,85 2,718-21,633-10,-1597 36,-98 2,-27 0,-206 11,149-11,-1631 7,1113-40,19-51,537 76,-1-1,-36-15,61 21,1 0,0 0,0-1,0 1,0 0,0-1,0 1,0-1,-2-2,3 4,1-1,0 1,0-1,0 1,0 0,-1-1,1 1,0 0,0-1,0 1,0-1,0 1,0 0,0-1,0 1,0-1,0 1,0 0,0-1,0 1,1-1,-1 1,0 0,0-1,0 1,0 0,1-1,-1 1,0 0,0-1,1 1,-1 0,0-1,1 1,-1 0,0 0,1-1,0 1,8-4,2 0,-1 1,0 0,1 0,-1 1,19-1,157-11,82 6,1171 16,-7 42,-1300-44,-108-4,-36-1,-57 1,-111-2,-74 0,-66-1,-71 1,-77-3,-2121-161,2289 126,123 10,139 18,32 7,10 0,17 1,1 2,35 3,175 15,99 9,2238 82,-2498-109,-60 0,-43 0,-1852-5,1199 5,2396 0,-2154 13,44 6,-56 6,-826 47,11 29,1198-95,39-4,1 1,-48 12,80-15,0 0,0 0,0 1,0-1,0 0,0 0,0 0,0 0,0 0,0 0,0 0,0 0,0 0,0 1,0-1,0 0,0 0,0 0,0 0,0 0,0 0,0 0,0 0,0 0,0 1,0-1,0 0,0 0,0 0,-1 0,1 0,0 0,0 0,0 0,0 0,0 0,0 0,0 0,0 0,0 0,0 1,-1-1,1 0,0 0,0 0,0 0,0 0,0 0,0 0,0 0,0 0,0 0,-1 0,1 0,0 0,0 0,0-1,17 4,305 0,-178-5,315-1,834 2,-997 14,-285-12,0 0,0 1,16 5,-27-7,0 0,-1 0,1 0,0 1,0-1,-1 0,1 0,0 0,0 0,-1 1,1-1,0 0,0 0,0 0,-1 1,1-1,0 0,0 0,0 1,0-1,-1 0,1 0,0 1,0-1,0 0,0 1,0-1,0 0,0 0,0 1,0-1,0 0,0 1,0-1,0 0,0 0,0 1,0-1,0 0,1 1,-1-1,0 0,0 0,0 1,0-1,1 0,-1 0,0 1,0-1,0 0,1 0,-1 0,0 0,0 1,1-1,-1 0,0 0,0 0,1 0,-1 0,0 0,1 0,-1 0,0 1,0-1,1 0,-1 0,0 0,1-1,-16 8,-1-1,0-1,0 0,-1-1,-22 2,22-2,-309 33,-10-24,234-11,-98 4,-443 18,637-23,8-1,17 2,49 0,122-1,81-1,-15-1,450 4,-12 26,-541-11,-149-17,0 0,1 0,-1 0,0 0,0 1,0-1,6 5,-10-6,1 0,-1 0,0 0,0 1,1-1,-1 0,0 0,0 1,0-1,1 0,-1 1,0-1,0 0,0 1,0-1,1 0,-1 1,0-1,0 0,0 1,0-1,0 0,0 1,0-1,0 0,0 1,0-1,0 0,0 1,-1-1,1 0,0 1,0-1,0 0,0 1,0-1,-1 0,1 1,0-1,0 0,-1 0,1 1,0-1,0 0,-1 0,1 1,-8 3,0 1,0-2,-1 1,1-1,-15 4,-135 29,-83 0,-609 31,-1-48,633-18,93-3,104-3,21 5,0 0,0 0,0-1,0 1,0 0,0 0,0 0,0-1,0 1,0 0,0 0,0-1,0 1,0 0,0 0,0 0,0-1,0 1,0 0,0 0,0 0,1-1,-1 1,0 0,0 0,0 0,0 0,0 0,1-1,-1 1,0 0,0 0,0 0,1 0,-1 0,0 0,0 0,0 0,1 0,-1-1,0 1,0 0,0 0,1 0,-1 0,0 0,0 0,0 0,1 1,-1-1,21-5,1 0,26-1,140-8,77 1,1631-4,-1827 17,-62 1,-42-1,-117 1,-104-1,-249 1,-805-3,1253 2,-18 0,0-3,-76-13,115 5,36 11,-1 0,1 0,0 0,-1-1,1 1,0 0,-1 0,1 0,0-1,0 1,-1 0,1 0,0-1,0 1,0 0,-1 0,1-1,0 1,0 0,0-1,0 1,0 0,0-1,0 1,0 0,0-1,0 1,0 0,0-1,0 1,0 0,0-1,0 1,0 0,0-1,0 1,0 0,0-1,0 1,1 0,-1-1,0 1,5-4,0 1,0 0,1 0,-1 0,1 1,-1 0,1 0,9-2,76-16,169-15,-240 33,1343-69,-1680 60,14-10,-77-16,-1261-201,1411 193,193 37,-52-18,87 25,1 1,-1-1,0 0,1 0,-1 0,0 0,1 0,-1 0,1 0,0 0,-1 0,0-2,2 2,0 1,0-1,0 1,0-1,0 1,0-1,0 1,0 0,0-1,0 1,0-1,0 1,1-1,-1 1,0 0,0-1,0 1,1-1,-1 1,0 0,1-1,-1 1,0 0,1-1,-1 1,0 0,1 0,-1-1,1 1,-1 0,0 0,1 0,-1 0,1 0,-1-1,1 1,0 0,22-6,0 1,1 1,26-1,182-11,884-12,-389 17,-555 7,-156 3,1 1,31 5,-48-5,0 0,1 0,-1 0,0 0,0 0,1 0,-1 0,0 0,0 0,1 0,-1 0,0 0,0 1,0-1,1 0,-1 0,0 0,0 0,0 0,1 0,-1 1,0-1,0 0,0 0,0 0,1 0,-1 1,0-1,0 0,0 0,0 0,0 1,0-1,0 0,0 0,0 1,1-1,-1 0,0 0,0 0,0 1,0-1,-1 0,-13 9,-32 4,1-1,-91 9,103-17,-1081 73,1006-76,87-4,31-2,49-7,1524-135,-1522 148,-54 1,-8 1,-26 5,-449 62,404-62,207-34,-31 3,1293-154,-1209 167,-169 9,1 1,-1 0,21 5,-40-5,0 0,0-1,0 1,1 0,-1 0,0 0,0 0,0 0,1 0,-1 0,0 0,0 0,0 1,1-1,-1 0,0 0,0 0,0 0,1 0,-1 0,0 0,0 0,0 0,0 1,0-1,1 0,-1 0,0 0,0 0,0 1,0-1,0 0,0 0,0 0,1 0,-1 1,0-1,0 0,0 0,0 0,0 1,0-1,0 0,0 0,0 1,0-1,0 0,0 0,0 0,0 1,0-1,-1 0,1 0,0 0,0 0,0 1,0-1,0 0,0 0,0 0,-1 0,1 1,-27 10,-116 19,-552 40,-10-45,613-22,40 0,-74-6,124 2,8-1,29-1,122-5,97 0,80 1,71 2,1750 1,-2078 4,-35-1,1 2,-1 1,70 14,-97-9,-15-6,0-1,0 1,0-1,-1 1,1-1,0 1,0-1,-1 1,1-1,0 1,-1-1,1 0,-1 1,1-1,-1 0,1 1,0-1,-1 0,1 1,-1-1,1 0,-1 0,1 0,-1 0,0 1,0-1,-32 10,-47 8,-512 74,-14-25,543-61,-212 22,261-25,28-2,51-3,1023-37,-1018 36,1826-55,-1881 58,-32 1,-23 0,-1248 99,1206-86,65-9,17-5,0 1,0-1,0 0,0 0,0 0,0 0,0 0,0 0,0 0,0 0,0 1,0-1,-1 0,1 0,0 0,0 0,0 0,0 0,0 0,0 1,0-1,0 0,0 0,0 0,1 0,-1 0,0 0,0 0,0 1,0-1,0 0,0 0,0 0,0 0,0 0,0 0,0 0,0 0,0 1,1-1,-1 0,0 0,0 0,0 0,0 0,0 0,0 0,0 0,0 0,1 0,-1 0,0 0,0 0,0 0,0 0,0 0,0 0,1 0,-1 0,0 0,0 0,0 0,0 0,0 0,0 0,0 0,1 0,-1 0,0 0,76 5,98-4,95-10,1632-46,-1641 47,-166 2,-65 3,0 1,58 5,-85-2,-6 0,-24 3,-620 42,-7-29,544-15,-1612 9,1657-12,58 1,15 0,100-1,95 0,2034 1,-3289 0,952-2,70-2,30 4,1 0,-1 0,1-1,-1 1,1 0,0 0,-1 0,1 0,-1 0,1-1,0 1,-1 0,1 0,0-1,-1 1,1 0,0 0,-1-1,1 1,0 0,-1-1,1 1,0 0,0-1,0 1,-1-1,1 1,0-1,2-1,0 0,1 0,-1 0,1 0,-1 0,1 0,0 1,0 0,-1-1,1 1,0 0,0 0,0 1,5-2,81-19,153-15,555-20,-135 14,-576 30,-86 12,0 1,0-1,0 0,0 0,1 0,-1 0,0 0,0 0,0 0,0 0,1 0,-1 0,0 0,0 0,0 0,1 0,-1 0,0 0,0 0,0 0,0 0,1 0,-1 0,0 0,0 0,0-1,0 1,0 0,1 0,-1 0,0 0,0 0,0 0,0-1,0 1,0 0,0 0,1 0,-1 0,0 0,0-1,0 1,0 0,0 0,0 0,0 0,0-1,0 1,0 0,0 0,0 0,0 0,0-1,0 1,0 0,0 0,0 0,0 0,0-1,-22-3,-408-18,294 18,-997-14,993 16,92-3,52 4,1-1,-1 1,1 0,-1 0,1 0,-1 1,1-1,5 1,956-92,-910 86,699-61,-627 63,-97 8,-19 3,-12-7,0 1,-1-1,1 1,0-1,0 0,0 1,-1-1,1 1,0-1,0 1,-1-1,1 0,0 1,-1-1,1 0,0 1,-1-1,1 0,-1 0,1 1,0-1,-1 0,1 0,-1 1,-26 9,-56 12,-140 16,93-19,-228 42,248-39,88-13,22-9,0 0,0 0,0 0,0 0,0 0,-1 0,1 0,0 1,0-1,0 0,0 0,0 0,0 0,0 0,0 1,0-1,0 0,0 0,0 0,-1 0,1 1,0-1,0 0,0 0,0 0,0 0,1 0,-1 1,0-1,0 0,0 0,0 0,0 0,0 1,0-1,0 0,0 0,0 0,0 0,0 0,1 0,-1 1,0-1,0 0,0 0,0 0,0 0,0 0,1 0,-1 0,0 0,0 0,0 0,0 0,1 0,-1 0,0 1,0-1,0 0,0 0,0 0,1-1,-1 1,16 4,1-2,32 2,128 0,91-2,1409-8,-1512 7,-152 0,0-1,0 2,24 5,-37-7,0 0,0 0,0 0,0 0,1 0,-1 0,0 0,0 0,0 0,1 0,-1 0,0 0,0 0,0 0,0 0,1 0,-1 0,0 0,0 0,0 1,0-1,1 0,-1 0,0 0,0 0,0 0,0 1,0-1,0 0,0 0,1 0,-1 0,0 1,0-1,0 0,0 0,0 0,0 0,0 1,0-1,0 0,0 0,0 0,0 1,0-1,0 0,0 0,0 0,0 1,0-1,-1 0,1 0,0 0,0 1,-23 8,-119 20,-125 9,-114 2,-99-2,-112 6,-733 59,1300-100,-344 39,335-34,24-2,14-5,0 1,0-1,0 0,0 0,1 0,-1-1,0 0,8 0,314-2,14-29,-126 11,879-45,-746 55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22:31:38.575"/>
    </inkml:context>
    <inkml:brush xml:id="br0">
      <inkml:brushProperty name="width" value="0.05" units="cm"/>
      <inkml:brushProperty name="height" value="0.05" units="cm"/>
      <inkml:brushProperty name="color" value="#E71224"/>
    </inkml:brush>
  </inkml:definitions>
  <inkml:trace contextRef="#ctx0" brushRef="#br0">99 685 24575,'1'8'0,"-1"0"0,1 0 0,0 0 0,1 0 0,0 0 0,0 0 0,1-1 0,0 1 0,0-1 0,1 0 0,0 0 0,0 0 0,1 0 0,0-1 0,0 1 0,11 9 0,-9-9 0,1-1 0,0 0 0,1 0 0,-1-1 0,1 0 0,0 0 0,0-1 0,0 0 0,1-1 0,-1 0 0,1-1 0,0 0 0,11 1 0,259-1 0,-135-4 0,344 2 0,-463 1 0,1 2 0,43 9 0,-39-5 0,42 3 0,300-7 0,-189-6 0,-82 5 0,121-4 0,-210 0 0,1-1 0,-1 0 0,1-1 0,-1 0 0,0-1 0,-1-1 0,1 0 0,-1 0 0,20-15 0,7-9 0,48-46 0,-67 58 0,1-5 0,-1-1 0,0 0 0,31-54 0,-21 31 0,-23 35 0,0-1 0,-1 0 0,0 0 0,-1 0 0,-1-1 0,0 0 0,3-26 0,-4 16 0,-1 0 0,-1 0 0,-5-45 0,4 64 0,-1 1 0,-1-1 0,1 0 0,-1 0 0,0 0 0,0 1 0,0-1 0,0 1 0,-1 0 0,0-1 0,0 1 0,0 1 0,0-1 0,-6-5 0,-6-3 0,0 0 0,-27-15 0,-8-7 0,40 26 0,0 0 0,-1 1 0,0 0 0,0 0 0,0 1 0,-1 1 0,0 0 0,0 0 0,0 1 0,-1 1 0,0 0 0,1 0 0,-1 2 0,-24-1 0,-324 3 0,115 1 0,200-4 0,-70-12 0,-30-3 0,-458 16 0,290 3 0,-104-2 0,410 0 0,0 0 0,0 1 0,0 0 0,-1 0 0,1 1 0,0 0 0,0 0 0,1 1 0,-1 0 0,-9 5 0,12-4 0,0-1 0,0 1 0,0 0 0,1 0 0,0 0 0,-1 1 0,1-1 0,1 1 0,-1 0 0,1 0 0,0 1 0,0-1 0,0 1 0,-2 7 0,-4 16 0,2 0 0,0 0 0,2 1 0,2 0 0,0 0 0,3 52 0,0-61 0,0-6 0,0 1 0,0 0 0,2 0 0,0 0 0,1-1 0,0 1 0,7 17 0,1-8-341,-2 0 0,-1 0-1,6 29 1,-9-26-6485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22:31:51.437"/>
    </inkml:context>
    <inkml:brush xml:id="br0">
      <inkml:brushProperty name="width" value="0.05" units="cm"/>
      <inkml:brushProperty name="height" value="0.05" units="cm"/>
      <inkml:brushProperty name="color" value="#E71224"/>
    </inkml:brush>
  </inkml:definitions>
  <inkml:trace contextRef="#ctx0" brushRef="#br0">394 361 24575,'1210'0'0,"-1145"-3"0,90-16 0,-84 9 0,97-21 0,-98 18 0,-27 5 0,65-5 0,75-3 0,-30 1 0,-15-2 0,7-1 0,-90 13 0,92-22 0,-91 15 0,77-7 0,311 15 0,-240 7 0,-162-3 0,571 12 0,416 8 0,-823-20 0,-100-5 0,134-23 0,61-5 0,283 32 0,-285 3 0,79-3 0,409 3 0,-442 14 0,110 1 0,652-19 0,-1047-1 0,0-3 0,-1-3 0,80-22 0,-70 14 0,129-14 0,12 26 0,52-4 0,555-13 0,-566 25 0,3022-3 0,-2920 16 0,-46 1 0,-243-13 0,1 3 0,96 24 0,-76-13 0,77 27 0,-113-29 0,103 19 0,-118-30 0,9 0 0,0 2 0,-1 1 0,49 18 0,-23-6 0,-46-14 0,0 1 0,38 17 0,4 4 0,2-2 0,117 28 0,-67-21 0,4 13 0,-85-31 0,1-1 0,47 12 0,-50-19 0,-1-1 0,-2 1 0,1 2 0,-1 0 0,57 28 0,94 46 0,-117-56 0,78 44 0,-44-18 0,19 13 0,-110-62 0,6 3 0,0 1 0,-1 1 0,-1 0 0,0 0 0,19 22 0,-16-16 0,28 26 0,-34-35 0,-1 1 0,0-1 0,0 1 0,0 1 0,-1-1 0,0 1 0,0 0 0,-1 0 0,0 1 0,-1-1 0,1 1 0,-2 0 0,5 16 0,-2 16 0,-3 0 0,-1 1 0,-5 67 0,0-14 0,4 16 0,-3 104 0,0-206 0,0 1 0,0-1 0,-1 0 0,0 1 0,-1-1 0,0-1 0,0 1 0,-1-1 0,0 1 0,0-1 0,-1-1 0,0 1 0,-10 8 0,-11 10 0,-1-1 0,-32 22 0,51-41 0,-26 18 0,-2-2 0,-76 34 0,38-21 0,19-11 0,-1-2 0,-109 26 0,66-21 0,-92 43 0,29-9 0,66-35 0,-123 18 0,100-23 0,-43 15 0,-125 19 0,-278-43 0,337-16 0,-214 21 0,82-1 0,-457-15 0,393-3 0,306 2 0,-246 6 0,291 0 0,1 2 0,-140 36 0,-210 51 0,298-65 0,-9 1 0,23-13 0,-1-5 0,-132-2 0,174-12 0,-29-1 0,-159 16 0,-54 9 0,-3-24 0,111-1 0,-6873 2 0,6568-35 0,183 7 0,1 23 0,38 2 0,238 1 0,-547-43 0,561 40 0,-414-35 0,-751 41 0,1192-1 0,-1-1 0,1 0 0,0 0 0,0-1 0,0 0 0,1-1 0,-1 0 0,0 0 0,1-1 0,0 1 0,0-1 0,0-1 0,0 0 0,1 0 0,-1 0 0,1-1 0,1 1 0,-1-1 0,1-1 0,-6-8 0,-7-14 0,1 1 0,1-2 0,-18-50 0,29 66 0,-11-30 0,-19-90 0,-3-13 0,30 117 0,0-1 0,3-1 0,-4-42 0,0-9 0,-14-64 0,-6-250 0,27 297 0,6-111 0,0 188 0,1-1 0,1 1 0,14-37 0,-3 8 0,2-15 0,13-41 0,17 1 0,-10 26 0,-13 19 0,3 2 0,39-61 0,-54 99-71,-5 7-360,1 0-1,14-16 1,-5 11-6395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1T01:53:41.531"/>
    </inkml:context>
    <inkml:brush xml:id="br0">
      <inkml:brushProperty name="width" value="0.1" units="cm"/>
      <inkml:brushProperty name="height" value="0.2" units="cm"/>
      <inkml:brushProperty name="color" value="#E6E6E6"/>
      <inkml:brushProperty name="tip" value="rectangle"/>
      <inkml:brushProperty name="rasterOp" value="maskPen"/>
      <inkml:brushProperty name="ignorePressure" value="1"/>
    </inkml:brush>
  </inkml:definitions>
  <inkml:trace contextRef="#ctx0" brushRef="#br0">0 483,'214'2,"228"-5,-417 1,-1-1,1-1,-1-1,32-12,91-42,-9 3,250-39,-344 84,-1-2,59-27,9-3,2 11,34-13,-112 32,1 2,0 2,0 1,1 2,-1 1,40 1,544 6,-515 4,0 5,0 4,110 32,298 109,-401-119,-41-13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1T01:53:42.292"/>
    </inkml:context>
    <inkml:brush xml:id="br0">
      <inkml:brushProperty name="width" value="0.1" units="cm"/>
      <inkml:brushProperty name="height" value="0.2" units="cm"/>
      <inkml:brushProperty name="color" value="#E6E6E6"/>
      <inkml:brushProperty name="tip" value="rectangle"/>
      <inkml:brushProperty name="rasterOp" value="maskPen"/>
      <inkml:brushProperty name="ignorePressure" value="1"/>
    </inkml:brush>
  </inkml:definitions>
  <inkml:trace contextRef="#ctx0" brushRef="#br0">0 1,'355'-1,"520"3,-619 7,0 11,274 58,-452-64,954 157,-1005-167,-64-4,-1304-9,1675 9,-5 0,74 0,3925 0,-3801-10,-13-42,-376 28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1T01:53:42.977"/>
    </inkml:context>
    <inkml:brush xml:id="br0">
      <inkml:brushProperty name="width" value="0.1" units="cm"/>
      <inkml:brushProperty name="height" value="0.2" units="cm"/>
      <inkml:brushProperty name="color" value="#E6E6E6"/>
      <inkml:brushProperty name="tip" value="rectangle"/>
      <inkml:brushProperty name="rasterOp" value="maskPen"/>
      <inkml:brushProperty name="ignorePressure" value="1"/>
    </inkml:brush>
  </inkml:definitions>
  <inkml:trace contextRef="#ctx0" brushRef="#br0">4625 62,'0'0,"0"-1,0 1,0 0,0-1,0 1,0 0,0-1,0 1,-1 0,1-1,0 1,0 0,0-1,0 1,-1 0,1-1,0 1,0 0,-1 0,1-1,0 1,-1 0,1 0,0 0,0-1,-1 1,1 0,-1 0,-18-5,16 5,-79-12,-88 0,160 11,-256-10,-562-1,-1418 161,2064-136,6 0,68 6,1 5,1 4,-149 61,194-64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1T01:53:43.737"/>
    </inkml:context>
    <inkml:brush xml:id="br0">
      <inkml:brushProperty name="width" value="0.1" units="cm"/>
      <inkml:brushProperty name="height" value="0.2" units="cm"/>
      <inkml:brushProperty name="color" value="#E6E6E6"/>
      <inkml:brushProperty name="tip" value="rectangle"/>
      <inkml:brushProperty name="rasterOp" value="maskPen"/>
      <inkml:brushProperty name="ignorePressure" value="1"/>
    </inkml:brush>
  </inkml:definitions>
  <inkml:trace contextRef="#ctx0" brushRef="#br0">92 1,'-2'37,"-2"1,-2-1,-19 64,-4 23,19-66,2 0,3 1,3 81,3-123,0 0,1 0,1 0,1 0,1-1,0 1,1-1,1-1,0 1,1-1,0 0,2-1,0 0,0 0,1-1,17 15,-9-13,0-1,1-1,1-1,0-1,0-1,1 0,1-2,-1-1,1 0,1-2,33 4,-2-4,0-2,-1-3,101-11,-94 2,0-3,-1-2,92-35,-106 31,-2-2,0-3,-1-1,78-58,-105 68,-1 0,15-17,11-23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01:54:03.364"/>
    </inkml:context>
    <inkml:brush xml:id="br0">
      <inkml:brushProperty name="width" value="0.05" units="cm"/>
      <inkml:brushProperty name="height" value="0.05" units="cm"/>
      <inkml:brushProperty name="color" value="#E71224"/>
    </inkml:brush>
  </inkml:definitions>
  <inkml:trace contextRef="#ctx0" brushRef="#br0">2418 360 24575,'23'-10'0,"0"0"0,42-9 0,-5 1 0,161-67 0,-126 45 0,2 4 0,129-29 0,-189 59 0,1 3 0,56 0 0,-52 3 0,67-8 0,-17-8 0,-15 1 0,145-7 0,-136 21 0,23-2 0,130 15 0,-39 22 0,4 1 0,-170-31 0,475 56 0,14-37 0,106-24 0,-422 17 0,-36-1 0,-125-13 0,1 2 0,-1 2 0,0 2 0,56 17 0,22 17 0,85 24 0,179 15 0,-278-60 0,-75-12 0,-1 2 0,0 1 0,-1 2 0,56 31 0,47 20 0,116 26 0,222 98 0,-407-157 0,-17-9 0,-1 2 0,81 56 0,-117-72 0,-1 0 0,-1 1 0,0 1 0,0 0 0,-1 0 0,-1 1 0,0 0 0,0 1 0,-1 0 0,-1 0 0,0 1 0,-1 0 0,0 0 0,6 29 0,-1-3 0,4 24 0,-14-59 0,-1 0 0,1 1 0,-1 0 0,0-1 0,0 1 0,0-1 0,-1 1 0,-2 7 0,2-9 0,0-1 0,-1 0 0,0 0 0,1 0 0,-1 0 0,0 0 0,-1 0 0,1 0 0,0-1 0,-1 1 0,1-1 0,-1 0 0,-4 3 0,-45 21 0,14-8 0,-17 11 0,-62 23 0,-19 10 0,51-20 0,-129 44 0,147-60 0,-79 44 0,21-9 0,98-50 0,0-2 0,-1 0 0,-54 8 0,-88 2 0,89-13 0,-543 21 0,595-26 0,-1 1 0,-43 10 0,37-5 0,-49 2 0,-574-5 0,331-7 0,236 2 0,-138 4 0,182 1 0,0 1 0,-84 22 0,67-9 0,0 3 0,2 2 0,-69 37 0,102-45 0,0-2 0,-1-1 0,-65 16 0,-96 5 0,143-26 0,-211 24 0,151-19 0,-58-1 0,-169-10 0,144-3 0,-1858 2 0,1746-17 0,13 0 0,235 14 0,1-3 0,-74-17 0,-2 0 0,65 14 0,5 2 0,-112-29 0,159 30 0,0-1 0,1 0 0,0 0 0,0-1 0,0-1 0,1-1 0,1 1 0,-19-21 0,-8-5 0,-34-36 0,29 26 0,10 13 0,3-2 0,1 0 0,1-2 0,-24-42 0,47 68 0,1 1 0,0-1 0,1 0 0,0 0 0,0 0 0,1 0 0,0 0 0,0-13 0,3-87 0,1 66 0,-1 2 0,-1 6 0,6-41 0,-5 65 0,2 0 0,0 0 0,0 0 0,1 0 0,0 1 0,1 0 0,8-13 0,-4 8 0,0 1 0,2 0 0,0 1 0,0 0 0,1 1 0,1 0 0,0 1 0,1 1 0,1 0 0,27-17 0,101-58 0,-60 27 0,-9 5 0,11 5 0,175-73 0,-167 81 0,-10 5 0,120-34 0,-159 58 0,0 2 0,1 3 0,0 1 0,80 0 0,-51 5 0,0-2 0,89-17 0,146-44 0,-229 49 0,0 3 0,0 4 0,103 3 0,-168 5-170,0-1-1,0 0 0,0-1 1,0-1-1,-1 0 0,1-1 1,25-10-1,-18 3-6655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01:59:47.078"/>
    </inkml:context>
    <inkml:brush xml:id="br0">
      <inkml:brushProperty name="width" value="0.05" units="cm"/>
      <inkml:brushProperty name="height" value="0.05" units="cm"/>
      <inkml:brushProperty name="color" value="#E71224"/>
    </inkml:brush>
  </inkml:definitions>
  <inkml:trace contextRef="#ctx0" brushRef="#br0">0 1 24575,'6'1'0,"0"0"0,-1 1 0,1 0 0,0 0 0,-1 0 0,1 1 0,-1 0 0,0 0 0,0 0 0,0 0 0,0 1 0,-1 0 0,5 5 0,19 12 0,287 227 0,-85-62 0,287 235 0,-376-291 0,185 219 0,-54 38 0,-123-161 0,175 216 0,-230-328 0,184 175 0,392 250-1365,-622-505-5461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01:59:47.805"/>
    </inkml:context>
    <inkml:brush xml:id="br0">
      <inkml:brushProperty name="width" value="0.05" units="cm"/>
      <inkml:brushProperty name="height" value="0.05" units="cm"/>
      <inkml:brushProperty name="color" value="#E71224"/>
    </inkml:brush>
  </inkml:definitions>
  <inkml:trace contextRef="#ctx0" brushRef="#br0">2192 0 24575,'-3'1'0,"0"-1"0,0 0 0,1 1 0,-1 0 0,0 0 0,1 0 0,-1 0 0,1 0 0,-1 1 0,1-1 0,-1 1 0,1-1 0,0 1 0,-3 3 0,-32 36 0,15-15 0,-696 796 0,376-432 0,-34 43 0,315-351 0,3 3 0,4 2 0,-67 145 0,60-114 0,-101 144 0,131-215 0,-45 81-1365,45-71-5461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01:59:49.875"/>
    </inkml:context>
    <inkml:brush xml:id="br0">
      <inkml:brushProperty name="width" value="0.05" units="cm"/>
      <inkml:brushProperty name="height" value="0.05" units="cm"/>
      <inkml:brushProperty name="color" value="#E71224"/>
    </inkml:brush>
  </inkml:definitions>
  <inkml:trace contextRef="#ctx0" brushRef="#br0">1 1635 24575,'0'29'0,"4"155"0,-1-144 0,2-1 0,17 65 0,130 334 0,-136-396 0,7 26 0,-14-39 0,16 36 0,-24-63 0,0 0 0,0 0 0,0 0 0,0 0 0,0-1 0,0 1 0,0 0 0,0-1 0,1 1 0,-1 0 0,1-1 0,0 0 0,-1 1 0,1-1 0,0 0 0,-1 0 0,1 0 0,0 0 0,0 0 0,0 0 0,0-1 0,0 1 0,0-1 0,0 1 0,0-1 0,1 0 0,-1 0 0,0 0 0,0 0 0,0 0 0,0 0 0,0-1 0,0 1 0,4-2 0,5-2 0,0-1 0,0 0 0,-1-1 0,0 0 0,12-10 0,0 1 0,121-81 0,-4-6 0,-4-7 0,-6-5 0,-4-6 0,164-204 0,-14-14 0,208-266 0,-46-31 0,-372 518 0,-53 97-45,-8 14-175,0 0 0,0 0 0,-1 0 0,0-1 0,4-10 0,-3-2-6606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8B1562-0651-4676-B15B-D2DD06CB8BF8}" type="datetimeFigureOut">
              <a:rPr lang="en-GB" smtClean="0"/>
              <a:t>01/12/2024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E1AF1E-D24C-4BA5-8E41-991FB2B95C45}" type="slidenum">
              <a:rPr lang="en-GB" smtClean="0"/>
              <a:t>‹#›</a:t>
            </a:fld>
            <a:endParaRPr lang="en-GB"/>
          </a:p>
        </p:txBody>
      </p:sp>
    </p:spTree>
    <p:extLst>
      <p:ext uri="{BB962C8B-B14F-4D97-AF65-F5344CB8AC3E}">
        <p14:creationId xmlns:p14="http://schemas.microsoft.com/office/powerpoint/2010/main" val="18978077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this does is assigns an event listener to react to a socket connecting to the server.</a:t>
            </a:r>
          </a:p>
          <a:p>
            <a:endParaRPr lang="en-GB" dirty="0"/>
          </a:p>
          <a:p>
            <a:r>
              <a:rPr lang="en-GB" dirty="0"/>
              <a:t>This callback will be ran on the server for each socket when they connect to the server. Each socket represents a two way communication between server and client</a:t>
            </a:r>
          </a:p>
        </p:txBody>
      </p:sp>
      <p:sp>
        <p:nvSpPr>
          <p:cNvPr id="4" name="Slide Number Placeholder 3"/>
          <p:cNvSpPr>
            <a:spLocks noGrp="1"/>
          </p:cNvSpPr>
          <p:nvPr>
            <p:ph type="sldNum" sz="quarter" idx="5"/>
          </p:nvPr>
        </p:nvSpPr>
        <p:spPr/>
        <p:txBody>
          <a:bodyPr/>
          <a:lstStyle/>
          <a:p>
            <a:fld id="{50E1AF1E-D24C-4BA5-8E41-991FB2B95C45}" type="slidenum">
              <a:rPr lang="en-GB" smtClean="0"/>
              <a:t>7</a:t>
            </a:fld>
            <a:endParaRPr lang="en-GB"/>
          </a:p>
        </p:txBody>
      </p:sp>
    </p:spTree>
    <p:extLst>
      <p:ext uri="{BB962C8B-B14F-4D97-AF65-F5344CB8AC3E}">
        <p14:creationId xmlns:p14="http://schemas.microsoft.com/office/powerpoint/2010/main" val="2775269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0E1AF1E-D24C-4BA5-8E41-991FB2B95C45}" type="slidenum">
              <a:rPr lang="en-GB" smtClean="0"/>
              <a:t>20</a:t>
            </a:fld>
            <a:endParaRPr lang="en-GB"/>
          </a:p>
        </p:txBody>
      </p:sp>
    </p:spTree>
    <p:extLst>
      <p:ext uri="{BB962C8B-B14F-4D97-AF65-F5344CB8AC3E}">
        <p14:creationId xmlns:p14="http://schemas.microsoft.com/office/powerpoint/2010/main" val="3750185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Reason rotation is restricted to y axis is when the player looks up we don’t want the capsule to rotate too because that would look weird, would look like the capsule is floating.</a:t>
            </a:r>
          </a:p>
          <a:p>
            <a:endParaRPr lang="en-GB" dirty="0"/>
          </a:p>
          <a:p>
            <a:r>
              <a:rPr lang="en-GB" dirty="0"/>
              <a:t>So why not send the whole rotation and just ignore parts of it. We should avoid sending large amounts of data sending wasted data as this will increase latency.</a:t>
            </a:r>
          </a:p>
        </p:txBody>
      </p:sp>
      <p:sp>
        <p:nvSpPr>
          <p:cNvPr id="4" name="Slide Number Placeholder 3"/>
          <p:cNvSpPr>
            <a:spLocks noGrp="1"/>
          </p:cNvSpPr>
          <p:nvPr>
            <p:ph type="sldNum" sz="quarter" idx="5"/>
          </p:nvPr>
        </p:nvSpPr>
        <p:spPr/>
        <p:txBody>
          <a:bodyPr/>
          <a:lstStyle/>
          <a:p>
            <a:fld id="{50E1AF1E-D24C-4BA5-8E41-991FB2B95C45}" type="slidenum">
              <a:rPr lang="en-GB" smtClean="0"/>
              <a:t>46</a:t>
            </a:fld>
            <a:endParaRPr lang="en-GB"/>
          </a:p>
        </p:txBody>
      </p:sp>
    </p:spTree>
    <p:extLst>
      <p:ext uri="{BB962C8B-B14F-4D97-AF65-F5344CB8AC3E}">
        <p14:creationId xmlns:p14="http://schemas.microsoft.com/office/powerpoint/2010/main" val="2033371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you can see the two messages sent to the client</a:t>
            </a:r>
          </a:p>
          <a:p>
            <a:endParaRPr lang="en-GB" dirty="0"/>
          </a:p>
          <a:p>
            <a:r>
              <a:rPr lang="en-GB" dirty="0"/>
              <a:t>And you can see a bunch of messages received from the client</a:t>
            </a:r>
          </a:p>
        </p:txBody>
      </p:sp>
      <p:sp>
        <p:nvSpPr>
          <p:cNvPr id="4" name="Slide Number Placeholder 3"/>
          <p:cNvSpPr>
            <a:spLocks noGrp="1"/>
          </p:cNvSpPr>
          <p:nvPr>
            <p:ph type="sldNum" sz="quarter" idx="5"/>
          </p:nvPr>
        </p:nvSpPr>
        <p:spPr/>
        <p:txBody>
          <a:bodyPr/>
          <a:lstStyle/>
          <a:p>
            <a:fld id="{50E1AF1E-D24C-4BA5-8E41-991FB2B95C45}" type="slidenum">
              <a:rPr lang="en-GB" smtClean="0"/>
              <a:t>49</a:t>
            </a:fld>
            <a:endParaRPr lang="en-GB"/>
          </a:p>
        </p:txBody>
      </p:sp>
    </p:spTree>
    <p:extLst>
      <p:ext uri="{BB962C8B-B14F-4D97-AF65-F5344CB8AC3E}">
        <p14:creationId xmlns:p14="http://schemas.microsoft.com/office/powerpoint/2010/main" val="88829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0E1AF1E-D24C-4BA5-8E41-991FB2B95C45}" type="slidenum">
              <a:rPr lang="en-GB" smtClean="0"/>
              <a:t>53</a:t>
            </a:fld>
            <a:endParaRPr lang="en-GB"/>
          </a:p>
        </p:txBody>
      </p:sp>
    </p:spTree>
    <p:extLst>
      <p:ext uri="{BB962C8B-B14F-4D97-AF65-F5344CB8AC3E}">
        <p14:creationId xmlns:p14="http://schemas.microsoft.com/office/powerpoint/2010/main" val="98223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3AA68-68B4-9D2D-11E9-996476C57E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84F4967-5A23-7B1D-6D16-83BEB4C465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DB71183-CD23-0E0C-B094-BC60F3C450CC}"/>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1030D148-218F-AC18-68C1-ED85AFB924D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633683E-EF01-0443-C6CF-819B4718503A}"/>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60566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D4EC5-8603-23F6-FDA0-9570808E445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42A897E-B915-00B7-56D7-DE9074846B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0DFB45-5975-0170-614E-6A793E857BF9}"/>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1B2E55CF-1A6B-88EF-E0A5-F8EF09B57D1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CEDF8FC-BF59-895E-0501-642EB59B1F88}"/>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996529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E272F5-70E8-8E96-FB28-4AECC83AE2D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96D01C5-6FD0-DB6F-11C3-B1A40A97F5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6A91CF5-94D8-D3CD-8FCE-1A05D4BDC680}"/>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59086632-FF42-6288-C468-5D59032C9B7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7CBA747-66A5-FF42-D9C6-F33F2A2874E3}"/>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2940458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A5017-B63D-E55B-397C-3D78F0D3F34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7A12FEE-3E0E-186E-827B-2987AF2925F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728C88C-34FB-8205-FE77-3DA8CCDB9C77}"/>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9E99724F-798E-FB71-55C3-2259844EBBA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5BE331-90F7-9771-12D3-4F52C23BD1BD}"/>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15494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717EA-6487-2178-EE3D-8B03C69759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C9582B4-11C3-CC6B-299F-68F15C329E7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059167-C0C8-2D52-A82E-72D7C22FE483}"/>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5D7EEF12-DFA0-92E1-6419-FE96628FA24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4CA-B08A-B6EC-74EA-44DDDAAFB327}"/>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252925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A0D00-FC45-5035-D738-C7AB6A2648B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CBA2323-1348-49FE-5311-6A9908740E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0EEAC30-E067-3E30-E890-78FB9264AF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449D564-47FA-9655-FB1E-CED0E20A0F2F}"/>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6" name="Footer Placeholder 5">
            <a:extLst>
              <a:ext uri="{FF2B5EF4-FFF2-40B4-BE49-F238E27FC236}">
                <a16:creationId xmlns:a16="http://schemas.microsoft.com/office/drawing/2014/main" id="{8C7AD05A-B863-2A18-396A-F2D10221A3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34D8E1E-8D26-451A-99A6-2AB3D0BE4080}"/>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1075098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B35F2-B564-A4A7-D073-50EB8B83D4F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8CDBF32-6AEA-2EBD-8740-43C68C455D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07736D-271B-597C-41AF-1712E964B4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3275850-FB8F-7669-1A88-FA626E342E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D4AB75-F966-BE76-207A-D851F4ED5B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E7ABA23-D72B-DA61-48F8-3A78560A50D0}"/>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8" name="Footer Placeholder 7">
            <a:extLst>
              <a:ext uri="{FF2B5EF4-FFF2-40B4-BE49-F238E27FC236}">
                <a16:creationId xmlns:a16="http://schemas.microsoft.com/office/drawing/2014/main" id="{3F6EC06C-A8FF-2D07-AC3C-A4F5C48BFA5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A7EE9E1-0D4A-A4D1-8864-B89F4C4943F2}"/>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3158356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8EDEB-69E5-F72F-F534-A8E87B85857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D862AB1-0E83-BCBF-ABE4-3E1C56F74C70}"/>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4" name="Footer Placeholder 3">
            <a:extLst>
              <a:ext uri="{FF2B5EF4-FFF2-40B4-BE49-F238E27FC236}">
                <a16:creationId xmlns:a16="http://schemas.microsoft.com/office/drawing/2014/main" id="{D3E30E25-2679-DF63-6ABC-C8DB1BC112B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432A5E1-4AD3-F696-C95D-8A278CCFF1F0}"/>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850080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75E214-7B53-0A09-90BB-0AD151D03496}"/>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3" name="Footer Placeholder 2">
            <a:extLst>
              <a:ext uri="{FF2B5EF4-FFF2-40B4-BE49-F238E27FC236}">
                <a16:creationId xmlns:a16="http://schemas.microsoft.com/office/drawing/2014/main" id="{D2AE1384-96C3-549B-B20D-15337012FF5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DFB94CB-9985-686E-AA9F-F42EB718BB12}"/>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193827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453DB-85BE-9A80-0488-3C2C32ADBB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00D429D-2CF8-B264-6DA7-E5B7F808D8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72EEA58-5164-C6C4-4F8F-6E81F17A50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06EFC9-4BAB-D6AA-768D-D87ABAD937BE}"/>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6" name="Footer Placeholder 5">
            <a:extLst>
              <a:ext uri="{FF2B5EF4-FFF2-40B4-BE49-F238E27FC236}">
                <a16:creationId xmlns:a16="http://schemas.microsoft.com/office/drawing/2014/main" id="{6B952188-856B-1E7D-B00D-BE522225B57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DEC71E8-325A-B07E-0175-45F9BA3104DF}"/>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573080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B6318-F0A1-C962-E4B7-67789A992D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1ED3EAF-19BA-42A8-4884-0D4E5BF531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50A9D24-078F-8871-7565-298C0CC6BF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439D34-B594-27FF-D97E-4ACDD0733533}"/>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6" name="Footer Placeholder 5">
            <a:extLst>
              <a:ext uri="{FF2B5EF4-FFF2-40B4-BE49-F238E27FC236}">
                <a16:creationId xmlns:a16="http://schemas.microsoft.com/office/drawing/2014/main" id="{840FD73B-70F2-719D-3349-9728FE14150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5948F41-8FC9-791F-1988-9B5BAA56EA51}"/>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1392627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3E3CD9-05E9-D1AF-BA4B-E7B9DA8393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3554F0E-0096-36EC-FED9-82ED0CE97D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1B83984-F0D1-9559-C504-A624E5B309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D7560630-C391-3B45-F45C-FCA301A2D1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24EF94A9-6E0D-0D97-D6B0-E39B06AF90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7C5DC65-D828-42B1-8F56-0D8594B6E222}" type="slidenum">
              <a:rPr lang="en-GB" smtClean="0"/>
              <a:t>‹#›</a:t>
            </a:fld>
            <a:endParaRPr lang="en-GB"/>
          </a:p>
        </p:txBody>
      </p:sp>
    </p:spTree>
    <p:extLst>
      <p:ext uri="{BB962C8B-B14F-4D97-AF65-F5344CB8AC3E}">
        <p14:creationId xmlns:p14="http://schemas.microsoft.com/office/powerpoint/2010/main" val="26917838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29.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customXml" Target="../ink/ink5.xm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28.png"/><Relationship Id="rId5" Type="http://schemas.openxmlformats.org/officeDocument/2006/relationships/image" Target="../media/image25.png"/><Relationship Id="rId15" Type="http://schemas.openxmlformats.org/officeDocument/2006/relationships/image" Target="../media/image30.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27.png"/><Relationship Id="rId14" Type="http://schemas.openxmlformats.org/officeDocument/2006/relationships/customXml" Target="../ink/ink6.xml"/></Relationships>
</file>

<file path=ppt/slides/_rels/slide27.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24.png"/><Relationship Id="rId7" Type="http://schemas.openxmlformats.org/officeDocument/2006/relationships/image" Target="../media/image3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customXml" Target="../ink/ink8.xml"/><Relationship Id="rId5" Type="http://schemas.openxmlformats.org/officeDocument/2006/relationships/image" Target="../media/image33.png"/><Relationship Id="rId4" Type="http://schemas.openxmlformats.org/officeDocument/2006/relationships/customXml" Target="../ink/ink7.xml"/><Relationship Id="rId9" Type="http://schemas.openxmlformats.org/officeDocument/2006/relationships/image" Target="../media/image35.png"/></Relationships>
</file>

<file path=ppt/slides/_rels/slide28.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customXml" Target="../ink/ink11.xml"/><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23F26-8DEA-AD50-9DB5-40E67C67BFB3}"/>
              </a:ext>
            </a:extLst>
          </p:cNvPr>
          <p:cNvSpPr>
            <a:spLocks noGrp="1"/>
          </p:cNvSpPr>
          <p:nvPr>
            <p:ph type="ctrTitle"/>
          </p:nvPr>
        </p:nvSpPr>
        <p:spPr/>
        <p:txBody>
          <a:bodyPr/>
          <a:lstStyle/>
          <a:p>
            <a:r>
              <a:rPr lang="en-GB" dirty="0"/>
              <a:t>Multiplayer web games</a:t>
            </a:r>
          </a:p>
        </p:txBody>
      </p:sp>
      <p:sp>
        <p:nvSpPr>
          <p:cNvPr id="3" name="Subtitle 2">
            <a:extLst>
              <a:ext uri="{FF2B5EF4-FFF2-40B4-BE49-F238E27FC236}">
                <a16:creationId xmlns:a16="http://schemas.microsoft.com/office/drawing/2014/main" id="{8746CD6E-3CFA-E577-07A9-FCB01C9546F5}"/>
              </a:ext>
            </a:extLst>
          </p:cNvPr>
          <p:cNvSpPr>
            <a:spLocks noGrp="1"/>
          </p:cNvSpPr>
          <p:nvPr>
            <p:ph type="subTitle" idx="1"/>
          </p:nvPr>
        </p:nvSpPr>
        <p:spPr/>
        <p:txBody>
          <a:bodyPr/>
          <a:lstStyle/>
          <a:p>
            <a:r>
              <a:rPr lang="en-GB" dirty="0"/>
              <a:t>A Guide on how to use socket io in conjunction with three </a:t>
            </a:r>
            <a:r>
              <a:rPr lang="en-GB" dirty="0" err="1"/>
              <a:t>js</a:t>
            </a:r>
            <a:r>
              <a:rPr lang="en-GB" dirty="0"/>
              <a:t> to create a multiplayer game.</a:t>
            </a:r>
          </a:p>
        </p:txBody>
      </p:sp>
    </p:spTree>
    <p:extLst>
      <p:ext uri="{BB962C8B-B14F-4D97-AF65-F5344CB8AC3E}">
        <p14:creationId xmlns:p14="http://schemas.microsoft.com/office/powerpoint/2010/main" val="2162119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1E84F-7CC4-8728-FAD1-26926A38A8C6}"/>
              </a:ext>
            </a:extLst>
          </p:cNvPr>
          <p:cNvSpPr>
            <a:spLocks noGrp="1"/>
          </p:cNvSpPr>
          <p:nvPr>
            <p:ph type="title"/>
          </p:nvPr>
        </p:nvSpPr>
        <p:spPr/>
        <p:txBody>
          <a:bodyPr/>
          <a:lstStyle/>
          <a:p>
            <a:endParaRPr lang="en-GB"/>
          </a:p>
        </p:txBody>
      </p:sp>
      <p:pic>
        <p:nvPicPr>
          <p:cNvPr id="5" name="Content Placeholder 4" descr="A screen shot of a computer program&#10;&#10;Description automatically generated">
            <a:extLst>
              <a:ext uri="{FF2B5EF4-FFF2-40B4-BE49-F238E27FC236}">
                <a16:creationId xmlns:a16="http://schemas.microsoft.com/office/drawing/2014/main" id="{41EE6E30-872D-B16F-DE10-8C676903F1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29354" y="440501"/>
            <a:ext cx="5320193" cy="6296088"/>
          </a:xfrm>
        </p:spPr>
      </p:pic>
      <p:sp>
        <p:nvSpPr>
          <p:cNvPr id="6" name="TextBox 5">
            <a:extLst>
              <a:ext uri="{FF2B5EF4-FFF2-40B4-BE49-F238E27FC236}">
                <a16:creationId xmlns:a16="http://schemas.microsoft.com/office/drawing/2014/main" id="{4B7DEB0D-107D-528D-9066-BB1EE111C8A8}"/>
              </a:ext>
            </a:extLst>
          </p:cNvPr>
          <p:cNvSpPr txBox="1"/>
          <p:nvPr/>
        </p:nvSpPr>
        <p:spPr>
          <a:xfrm>
            <a:off x="105508" y="1766064"/>
            <a:ext cx="2989384" cy="646331"/>
          </a:xfrm>
          <a:prstGeom prst="rect">
            <a:avLst/>
          </a:prstGeom>
          <a:noFill/>
        </p:spPr>
        <p:txBody>
          <a:bodyPr wrap="square" rtlCol="0">
            <a:spAutoFit/>
          </a:bodyPr>
          <a:lstStyle/>
          <a:p>
            <a:r>
              <a:rPr lang="en-GB" dirty="0"/>
              <a:t>Flexibility in what we send when we send messages</a:t>
            </a:r>
          </a:p>
        </p:txBody>
      </p:sp>
    </p:spTree>
    <p:extLst>
      <p:ext uri="{BB962C8B-B14F-4D97-AF65-F5344CB8AC3E}">
        <p14:creationId xmlns:p14="http://schemas.microsoft.com/office/powerpoint/2010/main" val="3577038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65AC9-01A5-67AE-F975-4E2A963E09FE}"/>
              </a:ext>
            </a:extLst>
          </p:cNvPr>
          <p:cNvSpPr>
            <a:spLocks noGrp="1"/>
          </p:cNvSpPr>
          <p:nvPr>
            <p:ph type="title"/>
          </p:nvPr>
        </p:nvSpPr>
        <p:spPr/>
        <p:txBody>
          <a:bodyPr/>
          <a:lstStyle/>
          <a:p>
            <a:r>
              <a:rPr lang="en-GB" dirty="0"/>
              <a:t>That’s it!</a:t>
            </a:r>
          </a:p>
        </p:txBody>
      </p:sp>
      <p:sp>
        <p:nvSpPr>
          <p:cNvPr id="3" name="Content Placeholder 2">
            <a:extLst>
              <a:ext uri="{FF2B5EF4-FFF2-40B4-BE49-F238E27FC236}">
                <a16:creationId xmlns:a16="http://schemas.microsoft.com/office/drawing/2014/main" id="{24B706DF-5DE6-BEED-B8D6-EA1D2D687CC9}"/>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503893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229D8-919A-09EE-7DDD-19DADA3C77BE}"/>
              </a:ext>
            </a:extLst>
          </p:cNvPr>
          <p:cNvSpPr>
            <a:spLocks noGrp="1"/>
          </p:cNvSpPr>
          <p:nvPr>
            <p:ph type="title"/>
          </p:nvPr>
        </p:nvSpPr>
        <p:spPr/>
        <p:txBody>
          <a:bodyPr/>
          <a:lstStyle/>
          <a:p>
            <a:r>
              <a:rPr lang="en-GB" dirty="0"/>
              <a:t>All Together</a:t>
            </a:r>
          </a:p>
        </p:txBody>
      </p:sp>
      <p:pic>
        <p:nvPicPr>
          <p:cNvPr id="5" name="Content Placeholder 4" descr="A screenshot of a computer program&#10;&#10;Description automatically generated">
            <a:extLst>
              <a:ext uri="{FF2B5EF4-FFF2-40B4-BE49-F238E27FC236}">
                <a16:creationId xmlns:a16="http://schemas.microsoft.com/office/drawing/2014/main" id="{A3D18305-61C7-2CD2-A3E0-116BE3C2FC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90282" y="1825625"/>
            <a:ext cx="6611435" cy="4351338"/>
          </a:xfrm>
        </p:spPr>
      </p:pic>
    </p:spTree>
    <p:extLst>
      <p:ext uri="{BB962C8B-B14F-4D97-AF65-F5344CB8AC3E}">
        <p14:creationId xmlns:p14="http://schemas.microsoft.com/office/powerpoint/2010/main" val="1923285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637CB-1BB5-1BF3-BB54-D48CCCE2689B}"/>
              </a:ext>
            </a:extLst>
          </p:cNvPr>
          <p:cNvSpPr>
            <a:spLocks noGrp="1"/>
          </p:cNvSpPr>
          <p:nvPr>
            <p:ph type="title"/>
          </p:nvPr>
        </p:nvSpPr>
        <p:spPr/>
        <p:txBody>
          <a:bodyPr/>
          <a:lstStyle/>
          <a:p>
            <a:r>
              <a:rPr lang="en-GB" dirty="0"/>
              <a:t>Quick recommendation before we start</a:t>
            </a:r>
          </a:p>
        </p:txBody>
      </p:sp>
      <p:sp>
        <p:nvSpPr>
          <p:cNvPr id="3" name="Content Placeholder 2">
            <a:extLst>
              <a:ext uri="{FF2B5EF4-FFF2-40B4-BE49-F238E27FC236}">
                <a16:creationId xmlns:a16="http://schemas.microsoft.com/office/drawing/2014/main" id="{6E2EE692-E268-A401-D457-C59824E93CFB}"/>
              </a:ext>
            </a:extLst>
          </p:cNvPr>
          <p:cNvSpPr>
            <a:spLocks noGrp="1"/>
          </p:cNvSpPr>
          <p:nvPr>
            <p:ph idx="1"/>
          </p:nvPr>
        </p:nvSpPr>
        <p:spPr/>
        <p:txBody>
          <a:bodyPr>
            <a:normAutofit fontScale="92500" lnSpcReduction="20000"/>
          </a:bodyPr>
          <a:lstStyle/>
          <a:p>
            <a:r>
              <a:rPr lang="en-GB" dirty="0"/>
              <a:t>I used </a:t>
            </a:r>
            <a:r>
              <a:rPr lang="en-GB" dirty="0" err="1"/>
              <a:t>Jetbrains</a:t>
            </a:r>
            <a:r>
              <a:rPr lang="en-GB" dirty="0"/>
              <a:t> Rider as my ide for this </a:t>
            </a:r>
          </a:p>
          <a:p>
            <a:endParaRPr lang="en-GB" dirty="0"/>
          </a:p>
          <a:p>
            <a:r>
              <a:rPr lang="en-GB" dirty="0"/>
              <a:t>And it was leagues above any other ide’s that </a:t>
            </a:r>
            <a:r>
              <a:rPr lang="en-GB" dirty="0" err="1"/>
              <a:t>ive</a:t>
            </a:r>
            <a:r>
              <a:rPr lang="en-GB" dirty="0"/>
              <a:t> used so far.</a:t>
            </a:r>
          </a:p>
          <a:p>
            <a:endParaRPr lang="en-GB" dirty="0"/>
          </a:p>
          <a:p>
            <a:r>
              <a:rPr lang="en-GB" dirty="0"/>
              <a:t>It actually has IntelliSense you can be confident in and also has IntelliSense for all the THREEjs symbols which was very useful.</a:t>
            </a:r>
          </a:p>
          <a:p>
            <a:endParaRPr lang="en-GB" dirty="0"/>
          </a:p>
          <a:p>
            <a:r>
              <a:rPr lang="en-GB" dirty="0"/>
              <a:t>Its recently became free via a community licence but is also available to students </a:t>
            </a:r>
          </a:p>
          <a:p>
            <a:endParaRPr lang="en-GB" dirty="0"/>
          </a:p>
          <a:p>
            <a:r>
              <a:rPr lang="en-GB" dirty="0"/>
              <a:t>So yeah… get rider its great!</a:t>
            </a:r>
          </a:p>
        </p:txBody>
      </p:sp>
    </p:spTree>
    <p:extLst>
      <p:ext uri="{BB962C8B-B14F-4D97-AF65-F5344CB8AC3E}">
        <p14:creationId xmlns:p14="http://schemas.microsoft.com/office/powerpoint/2010/main" val="2079870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13F06-589E-58CB-DA4E-FEFD46FAB364}"/>
              </a:ext>
            </a:extLst>
          </p:cNvPr>
          <p:cNvSpPr>
            <a:spLocks noGrp="1"/>
          </p:cNvSpPr>
          <p:nvPr>
            <p:ph type="title"/>
          </p:nvPr>
        </p:nvSpPr>
        <p:spPr/>
        <p:txBody>
          <a:bodyPr/>
          <a:lstStyle/>
          <a:p>
            <a:r>
              <a:rPr lang="en-GB" dirty="0"/>
              <a:t>Demo Scene</a:t>
            </a:r>
          </a:p>
        </p:txBody>
      </p:sp>
      <p:sp>
        <p:nvSpPr>
          <p:cNvPr id="3" name="Content Placeholder 2">
            <a:extLst>
              <a:ext uri="{FF2B5EF4-FFF2-40B4-BE49-F238E27FC236}">
                <a16:creationId xmlns:a16="http://schemas.microsoft.com/office/drawing/2014/main" id="{485D3602-AA5B-65AF-3266-AD3C43373C11}"/>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3888701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DA13332-7F4B-48A4-3AF4-4DC747EBAE06}"/>
              </a:ext>
            </a:extLst>
          </p:cNvPr>
          <p:cNvSpPr>
            <a:spLocks noGrp="1"/>
          </p:cNvSpPr>
          <p:nvPr>
            <p:ph type="title"/>
          </p:nvPr>
        </p:nvSpPr>
        <p:spPr>
          <a:xfrm>
            <a:off x="1137034" y="609597"/>
            <a:ext cx="9392421" cy="1330841"/>
          </a:xfrm>
        </p:spPr>
        <p:txBody>
          <a:bodyPr>
            <a:normAutofit/>
          </a:bodyPr>
          <a:lstStyle/>
          <a:p>
            <a:r>
              <a:rPr lang="en-GB" dirty="0"/>
              <a:t>How it's made part 1 setting up the scene</a:t>
            </a:r>
          </a:p>
        </p:txBody>
      </p:sp>
      <p:sp>
        <p:nvSpPr>
          <p:cNvPr id="3" name="Content Placeholder 2">
            <a:extLst>
              <a:ext uri="{FF2B5EF4-FFF2-40B4-BE49-F238E27FC236}">
                <a16:creationId xmlns:a16="http://schemas.microsoft.com/office/drawing/2014/main" id="{C1139FF7-8747-7421-0EF4-81F246B8402D}"/>
              </a:ext>
            </a:extLst>
          </p:cNvPr>
          <p:cNvSpPr>
            <a:spLocks noGrp="1"/>
          </p:cNvSpPr>
          <p:nvPr>
            <p:ph idx="1"/>
          </p:nvPr>
        </p:nvSpPr>
        <p:spPr>
          <a:xfrm>
            <a:off x="1137034" y="2198362"/>
            <a:ext cx="4958966" cy="3917773"/>
          </a:xfrm>
        </p:spPr>
        <p:txBody>
          <a:bodyPr>
            <a:normAutofit/>
          </a:bodyPr>
          <a:lstStyle/>
          <a:p>
            <a:r>
              <a:rPr lang="en-GB" sz="2000" dirty="0"/>
              <a:t>In this step we will just get the three </a:t>
            </a:r>
            <a:r>
              <a:rPr lang="en-GB" sz="2000" dirty="0" err="1"/>
              <a:t>js</a:t>
            </a:r>
            <a:r>
              <a:rPr lang="en-GB" sz="2000" dirty="0"/>
              <a:t> hello world up and running and served from express.</a:t>
            </a:r>
          </a:p>
          <a:p>
            <a:endParaRPr lang="en-GB" sz="2000" dirty="0"/>
          </a:p>
          <a:p>
            <a:r>
              <a:rPr lang="en-GB" sz="2000" dirty="0"/>
              <a:t>So well make an index html file with a link to a </a:t>
            </a:r>
            <a:r>
              <a:rPr lang="en-GB" sz="2000" dirty="0" err="1"/>
              <a:t>css</a:t>
            </a:r>
            <a:r>
              <a:rPr lang="en-GB" sz="2000" dirty="0"/>
              <a:t> file, </a:t>
            </a:r>
            <a:r>
              <a:rPr lang="en-GB" sz="2000" dirty="0" err="1"/>
              <a:t>javascript</a:t>
            </a:r>
            <a:r>
              <a:rPr lang="en-GB" sz="2000" dirty="0"/>
              <a:t> file and an import map to import all our three </a:t>
            </a:r>
            <a:r>
              <a:rPr lang="en-GB" sz="2000" dirty="0" err="1"/>
              <a:t>js</a:t>
            </a:r>
            <a:r>
              <a:rPr lang="en-GB" sz="2000" dirty="0"/>
              <a:t> dependencies</a:t>
            </a:r>
          </a:p>
          <a:p>
            <a:endParaRPr lang="en-GB" sz="2000" dirty="0"/>
          </a:p>
          <a:p>
            <a:r>
              <a:rPr lang="en-GB" sz="2000" dirty="0"/>
              <a:t>Very simple stuff we've seen before</a:t>
            </a:r>
          </a:p>
          <a:p>
            <a:endParaRPr lang="en-GB" sz="2000" dirty="0"/>
          </a:p>
          <a:p>
            <a:endParaRPr lang="en-GB" sz="2000" dirty="0"/>
          </a:p>
        </p:txBody>
      </p:sp>
      <p:pic>
        <p:nvPicPr>
          <p:cNvPr id="5" name="Picture 4">
            <a:extLst>
              <a:ext uri="{FF2B5EF4-FFF2-40B4-BE49-F238E27FC236}">
                <a16:creationId xmlns:a16="http://schemas.microsoft.com/office/drawing/2014/main" id="{BA89529F-22CA-6805-A788-334E6A0B14C4}"/>
              </a:ext>
            </a:extLst>
          </p:cNvPr>
          <p:cNvPicPr>
            <a:picLocks noChangeAspect="1"/>
          </p:cNvPicPr>
          <p:nvPr/>
        </p:nvPicPr>
        <p:blipFill>
          <a:blip r:embed="rId2"/>
          <a:stretch>
            <a:fillRect/>
          </a:stretch>
        </p:blipFill>
        <p:spPr>
          <a:xfrm>
            <a:off x="6719367" y="2249225"/>
            <a:ext cx="4788505" cy="3627292"/>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90972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8F0AA5A-CEDA-407F-98BC-FD501E15C3A0}"/>
              </a:ext>
            </a:extLst>
          </p:cNvPr>
          <p:cNvSpPr>
            <a:spLocks noGrp="1"/>
          </p:cNvSpPr>
          <p:nvPr>
            <p:ph type="title"/>
          </p:nvPr>
        </p:nvSpPr>
        <p:spPr>
          <a:xfrm>
            <a:off x="1137034" y="609597"/>
            <a:ext cx="9392421" cy="1330841"/>
          </a:xfrm>
        </p:spPr>
        <p:txBody>
          <a:bodyPr>
            <a:normAutofit/>
          </a:bodyPr>
          <a:lstStyle/>
          <a:p>
            <a:r>
              <a:rPr lang="en-GB" dirty="0"/>
              <a:t>How it's made part 1 setting up the scene</a:t>
            </a:r>
          </a:p>
        </p:txBody>
      </p:sp>
      <p:sp>
        <p:nvSpPr>
          <p:cNvPr id="3" name="Content Placeholder 2">
            <a:extLst>
              <a:ext uri="{FF2B5EF4-FFF2-40B4-BE49-F238E27FC236}">
                <a16:creationId xmlns:a16="http://schemas.microsoft.com/office/drawing/2014/main" id="{6DAFBEAF-9171-431F-8E81-746B2184F184}"/>
              </a:ext>
            </a:extLst>
          </p:cNvPr>
          <p:cNvSpPr>
            <a:spLocks noGrp="1"/>
          </p:cNvSpPr>
          <p:nvPr>
            <p:ph idx="1"/>
          </p:nvPr>
        </p:nvSpPr>
        <p:spPr>
          <a:xfrm>
            <a:off x="1137034" y="2198362"/>
            <a:ext cx="4756294" cy="3917773"/>
          </a:xfrm>
        </p:spPr>
        <p:txBody>
          <a:bodyPr>
            <a:normAutofit/>
          </a:bodyPr>
          <a:lstStyle/>
          <a:p>
            <a:r>
              <a:rPr lang="en-GB" sz="2000" dirty="0"/>
              <a:t>Next we’ll get some </a:t>
            </a:r>
            <a:r>
              <a:rPr lang="en-GB" sz="2000" dirty="0" err="1"/>
              <a:t>javascript</a:t>
            </a:r>
            <a:r>
              <a:rPr lang="en-GB" sz="2000" dirty="0"/>
              <a:t> in to get a cube spinning</a:t>
            </a:r>
          </a:p>
          <a:p>
            <a:r>
              <a:rPr lang="en-GB" sz="2000" dirty="0"/>
              <a:t>You may notice that my main file is very small (12 lines). This is intentional, all the complexities of setting up a scene is all handled by the </a:t>
            </a:r>
            <a:r>
              <a:rPr lang="en-GB" sz="2000" dirty="0" err="1"/>
              <a:t>sceneInitializer</a:t>
            </a:r>
            <a:r>
              <a:rPr lang="en-GB" sz="2000" dirty="0"/>
              <a:t>.</a:t>
            </a:r>
          </a:p>
          <a:p>
            <a:endParaRPr lang="en-GB" sz="2000" dirty="0"/>
          </a:p>
          <a:p>
            <a:r>
              <a:rPr lang="en-GB" sz="2000" dirty="0"/>
              <a:t>All of your networking code is going to be in this file so keeping your code clean by separating it out into different files and classes will really be worth the time it takes. </a:t>
            </a:r>
          </a:p>
        </p:txBody>
      </p:sp>
      <p:pic>
        <p:nvPicPr>
          <p:cNvPr id="5" name="Picture 4">
            <a:extLst>
              <a:ext uri="{FF2B5EF4-FFF2-40B4-BE49-F238E27FC236}">
                <a16:creationId xmlns:a16="http://schemas.microsoft.com/office/drawing/2014/main" id="{43A7897B-894F-881A-E81E-FEBA8AF3570E}"/>
              </a:ext>
            </a:extLst>
          </p:cNvPr>
          <p:cNvPicPr>
            <a:picLocks noChangeAspect="1"/>
          </p:cNvPicPr>
          <p:nvPr/>
        </p:nvPicPr>
        <p:blipFill>
          <a:blip r:embed="rId2"/>
          <a:stretch>
            <a:fillRect/>
          </a:stretch>
        </p:blipFill>
        <p:spPr>
          <a:xfrm>
            <a:off x="5893328" y="2671433"/>
            <a:ext cx="5872848" cy="2349139"/>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624693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9C24A9-2AE7-F05E-63DB-50FE686AA943}"/>
              </a:ext>
            </a:extLst>
          </p:cNvPr>
          <p:cNvSpPr>
            <a:spLocks noGrp="1"/>
          </p:cNvSpPr>
          <p:nvPr>
            <p:ph type="title"/>
          </p:nvPr>
        </p:nvSpPr>
        <p:spPr>
          <a:xfrm>
            <a:off x="630936" y="639520"/>
            <a:ext cx="3429000" cy="1719072"/>
          </a:xfrm>
        </p:spPr>
        <p:txBody>
          <a:bodyPr anchor="b">
            <a:normAutofit/>
          </a:bodyPr>
          <a:lstStyle/>
          <a:p>
            <a:r>
              <a:rPr lang="en-GB" sz="3800"/>
              <a:t>How it's made part 1 setting up the scene</a:t>
            </a:r>
          </a:p>
        </p:txBody>
      </p:sp>
      <p:sp>
        <p:nvSpPr>
          <p:cNvPr id="2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F7F0AFF-2ED7-4C2F-B96D-898120FC8171}"/>
              </a:ext>
            </a:extLst>
          </p:cNvPr>
          <p:cNvSpPr>
            <a:spLocks noGrp="1"/>
          </p:cNvSpPr>
          <p:nvPr>
            <p:ph idx="1"/>
          </p:nvPr>
        </p:nvSpPr>
        <p:spPr>
          <a:xfrm>
            <a:off x="630936" y="2807208"/>
            <a:ext cx="3429000" cy="3410712"/>
          </a:xfrm>
        </p:spPr>
        <p:txBody>
          <a:bodyPr anchor="t">
            <a:normAutofit/>
          </a:bodyPr>
          <a:lstStyle/>
          <a:p>
            <a:r>
              <a:rPr lang="en-GB" sz="2200"/>
              <a:t>Just for reference here is the SceneInitializer.</a:t>
            </a:r>
          </a:p>
          <a:p>
            <a:endParaRPr lang="en-GB" sz="2200"/>
          </a:p>
          <a:p>
            <a:r>
              <a:rPr lang="en-GB" sz="2200"/>
              <a:t>It has a few member variables but essentially just sets three js up for us so its ready to be used leaving our main file clean</a:t>
            </a:r>
          </a:p>
        </p:txBody>
      </p:sp>
      <p:pic>
        <p:nvPicPr>
          <p:cNvPr id="5" name="Picture 4" descr="A screen shot of a computer program&#10;&#10;Description automatically generated">
            <a:extLst>
              <a:ext uri="{FF2B5EF4-FFF2-40B4-BE49-F238E27FC236}">
                <a16:creationId xmlns:a16="http://schemas.microsoft.com/office/drawing/2014/main" id="{FC028B68-913A-EF2F-F080-046A44CD09A2}"/>
              </a:ext>
            </a:extLst>
          </p:cNvPr>
          <p:cNvPicPr>
            <a:picLocks noChangeAspect="1"/>
          </p:cNvPicPr>
          <p:nvPr/>
        </p:nvPicPr>
        <p:blipFill>
          <a:blip r:embed="rId2"/>
          <a:stretch>
            <a:fillRect/>
          </a:stretch>
        </p:blipFill>
        <p:spPr>
          <a:xfrm>
            <a:off x="4654296" y="1107624"/>
            <a:ext cx="6903720" cy="4642752"/>
          </a:xfrm>
          <a:prstGeom prst="rect">
            <a:avLst/>
          </a:prstGeom>
        </p:spPr>
      </p:pic>
    </p:spTree>
    <p:extLst>
      <p:ext uri="{BB962C8B-B14F-4D97-AF65-F5344CB8AC3E}">
        <p14:creationId xmlns:p14="http://schemas.microsoft.com/office/powerpoint/2010/main" val="3304389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8ED747-D784-C4F6-450B-7D5430EDF39C}"/>
              </a:ext>
            </a:extLst>
          </p:cNvPr>
          <p:cNvSpPr>
            <a:spLocks noGrp="1"/>
          </p:cNvSpPr>
          <p:nvPr>
            <p:ph type="title"/>
          </p:nvPr>
        </p:nvSpPr>
        <p:spPr>
          <a:xfrm>
            <a:off x="630936" y="640823"/>
            <a:ext cx="3419856" cy="5583148"/>
          </a:xfrm>
        </p:spPr>
        <p:txBody>
          <a:bodyPr anchor="ctr">
            <a:normAutofit/>
          </a:bodyPr>
          <a:lstStyle/>
          <a:p>
            <a:r>
              <a:rPr lang="en-GB" sz="5400"/>
              <a:t>Run with live server</a:t>
            </a:r>
          </a:p>
        </p:txBody>
      </p:sp>
      <p:sp>
        <p:nvSpPr>
          <p:cNvPr id="12"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E40E1408-637B-F108-E33F-CA1D53A1DE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645618"/>
            <a:ext cx="6894576" cy="3884268"/>
          </a:xfrm>
          <a:prstGeom prst="rect">
            <a:avLst/>
          </a:prstGeom>
        </p:spPr>
      </p:pic>
      <p:sp>
        <p:nvSpPr>
          <p:cNvPr id="3" name="Content Placeholder 2">
            <a:extLst>
              <a:ext uri="{FF2B5EF4-FFF2-40B4-BE49-F238E27FC236}">
                <a16:creationId xmlns:a16="http://schemas.microsoft.com/office/drawing/2014/main" id="{50D78C81-E6DA-D2B2-6CFA-AB08709098E6}"/>
              </a:ext>
            </a:extLst>
          </p:cNvPr>
          <p:cNvSpPr>
            <a:spLocks noGrp="1"/>
          </p:cNvSpPr>
          <p:nvPr>
            <p:ph idx="1"/>
          </p:nvPr>
        </p:nvSpPr>
        <p:spPr>
          <a:xfrm>
            <a:off x="4654296" y="4798577"/>
            <a:ext cx="6894576" cy="1428487"/>
          </a:xfrm>
        </p:spPr>
        <p:txBody>
          <a:bodyPr anchor="t">
            <a:normAutofit/>
          </a:bodyPr>
          <a:lstStyle/>
          <a:p>
            <a:r>
              <a:rPr lang="en-GB" sz="2200"/>
              <a:t>So when we run this using a live server from our ide we can see our three js scene rendering</a:t>
            </a:r>
          </a:p>
          <a:p>
            <a:endParaRPr lang="en-GB" sz="2200"/>
          </a:p>
          <a:p>
            <a:endParaRPr lang="en-GB" sz="2200"/>
          </a:p>
        </p:txBody>
      </p:sp>
    </p:spTree>
    <p:extLst>
      <p:ext uri="{BB962C8B-B14F-4D97-AF65-F5344CB8AC3E}">
        <p14:creationId xmlns:p14="http://schemas.microsoft.com/office/powerpoint/2010/main" val="4259053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4E14F-A9E4-91A9-80AE-A7885AC3494A}"/>
              </a:ext>
            </a:extLst>
          </p:cNvPr>
          <p:cNvSpPr>
            <a:spLocks noGrp="1"/>
          </p:cNvSpPr>
          <p:nvPr>
            <p:ph type="title"/>
          </p:nvPr>
        </p:nvSpPr>
        <p:spPr/>
        <p:txBody>
          <a:bodyPr/>
          <a:lstStyle/>
          <a:p>
            <a:r>
              <a:rPr lang="en-GB" dirty="0"/>
              <a:t>Next serve these files with express (server)</a:t>
            </a:r>
          </a:p>
        </p:txBody>
      </p:sp>
      <p:pic>
        <p:nvPicPr>
          <p:cNvPr id="9" name="Content Placeholder 8" descr="A screenshot of a computer&#10;&#10;Description automatically generated">
            <a:extLst>
              <a:ext uri="{FF2B5EF4-FFF2-40B4-BE49-F238E27FC236}">
                <a16:creationId xmlns:a16="http://schemas.microsoft.com/office/drawing/2014/main" id="{A39A7128-8A4D-385B-E331-7B8797008F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4365" y="1301781"/>
            <a:ext cx="9224682" cy="5197004"/>
          </a:xfrm>
        </p:spPr>
      </p:pic>
    </p:spTree>
    <p:extLst>
      <p:ext uri="{BB962C8B-B14F-4D97-AF65-F5344CB8AC3E}">
        <p14:creationId xmlns:p14="http://schemas.microsoft.com/office/powerpoint/2010/main" val="3013955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EC2D2-1243-0160-C7BC-1219CAD4BB9B}"/>
              </a:ext>
            </a:extLst>
          </p:cNvPr>
          <p:cNvSpPr>
            <a:spLocks noGrp="1"/>
          </p:cNvSpPr>
          <p:nvPr>
            <p:ph type="title"/>
          </p:nvPr>
        </p:nvSpPr>
        <p:spPr/>
        <p:txBody>
          <a:bodyPr/>
          <a:lstStyle/>
          <a:p>
            <a:r>
              <a:rPr lang="en-GB" dirty="0"/>
              <a:t>Goals</a:t>
            </a:r>
          </a:p>
        </p:txBody>
      </p:sp>
      <p:sp>
        <p:nvSpPr>
          <p:cNvPr id="3" name="Content Placeholder 2">
            <a:extLst>
              <a:ext uri="{FF2B5EF4-FFF2-40B4-BE49-F238E27FC236}">
                <a16:creationId xmlns:a16="http://schemas.microsoft.com/office/drawing/2014/main" id="{C80FF47D-BA7D-8F93-73C2-100F2536ADC3}"/>
              </a:ext>
            </a:extLst>
          </p:cNvPr>
          <p:cNvSpPr>
            <a:spLocks noGrp="1"/>
          </p:cNvSpPr>
          <p:nvPr>
            <p:ph idx="1"/>
          </p:nvPr>
        </p:nvSpPr>
        <p:spPr/>
        <p:txBody>
          <a:bodyPr/>
          <a:lstStyle/>
          <a:p>
            <a:r>
              <a:rPr lang="en-GB" dirty="0"/>
              <a:t>Give an introduction on how to use socket io by working through a demo project</a:t>
            </a:r>
          </a:p>
          <a:p>
            <a:r>
              <a:rPr lang="en-GB" dirty="0"/>
              <a:t>Give insight into how I would go about creating a multiplayer game in three </a:t>
            </a:r>
            <a:r>
              <a:rPr lang="en-GB" dirty="0" err="1"/>
              <a:t>js</a:t>
            </a:r>
            <a:r>
              <a:rPr lang="en-GB" dirty="0"/>
              <a:t> and structuring the code</a:t>
            </a:r>
          </a:p>
          <a:p>
            <a:endParaRPr lang="en-GB" dirty="0"/>
          </a:p>
          <a:p>
            <a:r>
              <a:rPr lang="en-GB" dirty="0"/>
              <a:t>Code is shared in this presentation, however the way it is presented means you wont be able to simply copy and paste a working solution </a:t>
            </a:r>
          </a:p>
        </p:txBody>
      </p:sp>
    </p:spTree>
    <p:extLst>
      <p:ext uri="{BB962C8B-B14F-4D97-AF65-F5344CB8AC3E}">
        <p14:creationId xmlns:p14="http://schemas.microsoft.com/office/powerpoint/2010/main" val="3756280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9A1B90-6B60-5D5A-9028-6A6E3418C6A2}"/>
              </a:ext>
            </a:extLst>
          </p:cNvPr>
          <p:cNvSpPr>
            <a:spLocks noGrp="1"/>
          </p:cNvSpPr>
          <p:nvPr>
            <p:ph type="title"/>
          </p:nvPr>
        </p:nvSpPr>
        <p:spPr>
          <a:xfrm>
            <a:off x="908454" y="1360481"/>
            <a:ext cx="4605340" cy="2387600"/>
          </a:xfrm>
        </p:spPr>
        <p:txBody>
          <a:bodyPr vert="horz" lIns="91440" tIns="45720" rIns="91440" bIns="45720" rtlCol="0" anchor="b">
            <a:normAutofit/>
          </a:bodyPr>
          <a:lstStyle/>
          <a:p>
            <a:r>
              <a:rPr lang="en-US" sz="5000">
                <a:solidFill>
                  <a:schemeClr val="bg1"/>
                </a:solidFill>
              </a:rPr>
              <a:t>Now lets make our scene look pretty… </a:t>
            </a:r>
          </a:p>
        </p:txBody>
      </p:sp>
      <p:sp>
        <p:nvSpPr>
          <p:cNvPr id="6" name="TextBox 5">
            <a:extLst>
              <a:ext uri="{FF2B5EF4-FFF2-40B4-BE49-F238E27FC236}">
                <a16:creationId xmlns:a16="http://schemas.microsoft.com/office/drawing/2014/main" id="{27721277-719A-AC4B-A8F5-7409A0623BC9}"/>
              </a:ext>
            </a:extLst>
          </p:cNvPr>
          <p:cNvSpPr txBox="1"/>
          <p:nvPr/>
        </p:nvSpPr>
        <p:spPr>
          <a:xfrm>
            <a:off x="908454" y="3840156"/>
            <a:ext cx="4605340" cy="1655762"/>
          </a:xfrm>
          <a:prstGeom prst="rect">
            <a:avLst/>
          </a:prstGeom>
        </p:spPr>
        <p:txBody>
          <a:bodyPr vert="horz" lIns="91440" tIns="45720" rIns="91440" bIns="45720" rtlCol="0">
            <a:normAutofit fontScale="77500" lnSpcReduction="20000"/>
          </a:bodyPr>
          <a:lstStyle/>
          <a:p>
            <a:pPr>
              <a:lnSpc>
                <a:spcPct val="90000"/>
              </a:lnSpc>
              <a:spcBef>
                <a:spcPts val="1000"/>
              </a:spcBef>
            </a:pPr>
            <a:r>
              <a:rPr lang="en-US" sz="2000" dirty="0">
                <a:solidFill>
                  <a:schemeClr val="bg1"/>
                </a:solidFill>
              </a:rPr>
              <a:t>Well make a scene in blender and export everything into a </a:t>
            </a:r>
            <a:r>
              <a:rPr lang="en-US" sz="2000" dirty="0" err="1">
                <a:solidFill>
                  <a:schemeClr val="bg1"/>
                </a:solidFill>
              </a:rPr>
              <a:t>gltf</a:t>
            </a:r>
            <a:endParaRPr lang="en-US" sz="2000" dirty="0">
              <a:solidFill>
                <a:schemeClr val="bg1"/>
              </a:solidFill>
            </a:endParaRPr>
          </a:p>
          <a:p>
            <a:pPr>
              <a:lnSpc>
                <a:spcPct val="90000"/>
              </a:lnSpc>
              <a:spcBef>
                <a:spcPts val="1000"/>
              </a:spcBef>
            </a:pPr>
            <a:endParaRPr lang="en-US" sz="2000" dirty="0">
              <a:solidFill>
                <a:schemeClr val="bg1"/>
              </a:solidFill>
            </a:endParaRPr>
          </a:p>
          <a:p>
            <a:pPr>
              <a:lnSpc>
                <a:spcPct val="90000"/>
              </a:lnSpc>
              <a:spcBef>
                <a:spcPts val="1000"/>
              </a:spcBef>
            </a:pPr>
            <a:r>
              <a:rPr lang="en-US" sz="2000" dirty="0">
                <a:solidFill>
                  <a:schemeClr val="bg1"/>
                </a:solidFill>
              </a:rPr>
              <a:t>This is contained in the static folder with</a:t>
            </a:r>
          </a:p>
          <a:p>
            <a:pPr>
              <a:lnSpc>
                <a:spcPct val="90000"/>
              </a:lnSpc>
              <a:spcBef>
                <a:spcPts val="1000"/>
              </a:spcBef>
            </a:pPr>
            <a:r>
              <a:rPr lang="en-US" sz="2000" dirty="0">
                <a:solidFill>
                  <a:schemeClr val="bg1"/>
                </a:solidFill>
              </a:rPr>
              <a:t>Your other client resources like </a:t>
            </a:r>
          </a:p>
          <a:p>
            <a:pPr>
              <a:lnSpc>
                <a:spcPct val="90000"/>
              </a:lnSpc>
              <a:spcBef>
                <a:spcPts val="1000"/>
              </a:spcBef>
            </a:pPr>
            <a:r>
              <a:rPr lang="en-US" sz="2000" dirty="0">
                <a:solidFill>
                  <a:schemeClr val="bg1"/>
                </a:solidFill>
              </a:rPr>
              <a:t>Sky sphere textures and source code</a:t>
            </a:r>
          </a:p>
        </p:txBody>
      </p:sp>
      <p:pic>
        <p:nvPicPr>
          <p:cNvPr id="5" name="Content Placeholder 4" descr="A computer screen shot of a building&#10;&#10;Description automatically generated">
            <a:extLst>
              <a:ext uri="{FF2B5EF4-FFF2-40B4-BE49-F238E27FC236}">
                <a16:creationId xmlns:a16="http://schemas.microsoft.com/office/drawing/2014/main" id="{147A6D93-E6D0-8863-CF42-2A00572CC1FA}"/>
              </a:ext>
            </a:extLst>
          </p:cNvPr>
          <p:cNvPicPr>
            <a:picLocks noGrp="1" noChangeAspect="1"/>
          </p:cNvPicPr>
          <p:nvPr>
            <p:ph idx="1"/>
          </p:nvPr>
        </p:nvPicPr>
        <p:blipFill>
          <a:blip r:embed="rId3">
            <a:alphaModFix/>
          </a:blip>
          <a:srcRect l="5430" r="32506" b="-2"/>
          <a:stretch/>
        </p:blipFill>
        <p:spPr>
          <a:xfrm>
            <a:off x="5800734" y="1057275"/>
            <a:ext cx="5917401" cy="4743450"/>
          </a:xfrm>
          <a:prstGeom prst="rect">
            <a:avLst/>
          </a:prstGeom>
        </p:spPr>
      </p:pic>
      <p:sp>
        <p:nvSpPr>
          <p:cNvPr id="13" name="Rectangle 12">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884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98479-2647-9742-05BD-0D2544617600}"/>
              </a:ext>
            </a:extLst>
          </p:cNvPr>
          <p:cNvSpPr>
            <a:spLocks noGrp="1"/>
          </p:cNvSpPr>
          <p:nvPr>
            <p:ph type="title"/>
          </p:nvPr>
        </p:nvSpPr>
        <p:spPr/>
        <p:txBody>
          <a:bodyPr/>
          <a:lstStyle/>
          <a:p>
            <a:r>
              <a:rPr lang="en-GB" dirty="0"/>
              <a:t>Getting it into three.js</a:t>
            </a:r>
          </a:p>
        </p:txBody>
      </p:sp>
      <p:pic>
        <p:nvPicPr>
          <p:cNvPr id="5" name="Content Placeholder 4">
            <a:extLst>
              <a:ext uri="{FF2B5EF4-FFF2-40B4-BE49-F238E27FC236}">
                <a16:creationId xmlns:a16="http://schemas.microsoft.com/office/drawing/2014/main" id="{A3A1442D-8351-8651-D720-D855338C76FA}"/>
              </a:ext>
            </a:extLst>
          </p:cNvPr>
          <p:cNvPicPr>
            <a:picLocks noGrp="1" noChangeAspect="1"/>
          </p:cNvPicPr>
          <p:nvPr>
            <p:ph idx="1"/>
          </p:nvPr>
        </p:nvPicPr>
        <p:blipFill>
          <a:blip r:embed="rId2"/>
          <a:stretch>
            <a:fillRect/>
          </a:stretch>
        </p:blipFill>
        <p:spPr>
          <a:xfrm>
            <a:off x="616116" y="3913527"/>
            <a:ext cx="10288436" cy="2467319"/>
          </a:xfrm>
        </p:spPr>
      </p:pic>
      <p:sp>
        <p:nvSpPr>
          <p:cNvPr id="6" name="TextBox 5">
            <a:extLst>
              <a:ext uri="{FF2B5EF4-FFF2-40B4-BE49-F238E27FC236}">
                <a16:creationId xmlns:a16="http://schemas.microsoft.com/office/drawing/2014/main" id="{BB91A1E9-A99F-0C85-4268-93C8992469C5}"/>
              </a:ext>
            </a:extLst>
          </p:cNvPr>
          <p:cNvSpPr txBox="1"/>
          <p:nvPr/>
        </p:nvSpPr>
        <p:spPr>
          <a:xfrm>
            <a:off x="838200" y="1539433"/>
            <a:ext cx="10412392" cy="1477328"/>
          </a:xfrm>
          <a:prstGeom prst="rect">
            <a:avLst/>
          </a:prstGeom>
          <a:noFill/>
        </p:spPr>
        <p:txBody>
          <a:bodyPr wrap="square" rtlCol="0">
            <a:spAutoFit/>
          </a:bodyPr>
          <a:lstStyle/>
          <a:p>
            <a:r>
              <a:rPr lang="en-GB" dirty="0"/>
              <a:t>So in our main </a:t>
            </a:r>
            <a:r>
              <a:rPr lang="en-GB" dirty="0" err="1"/>
              <a:t>js</a:t>
            </a:r>
            <a:r>
              <a:rPr lang="en-GB" dirty="0"/>
              <a:t> were going to import our </a:t>
            </a:r>
            <a:r>
              <a:rPr lang="en-GB" dirty="0" err="1"/>
              <a:t>SceneBuilder</a:t>
            </a:r>
            <a:r>
              <a:rPr lang="en-GB" dirty="0"/>
              <a:t> class (which ill show in a sec), create a new instance of a </a:t>
            </a:r>
            <a:r>
              <a:rPr lang="en-GB" dirty="0" err="1"/>
              <a:t>sceneBuilder</a:t>
            </a:r>
            <a:r>
              <a:rPr lang="en-GB" dirty="0"/>
              <a:t> and chain together a bunch of methods to build our scene in one line.</a:t>
            </a:r>
          </a:p>
          <a:p>
            <a:endParaRPr lang="en-GB" dirty="0"/>
          </a:p>
          <a:p>
            <a:r>
              <a:rPr lang="en-GB" dirty="0"/>
              <a:t>Well also call scene builders update function in our animate function. This way any objects like our orbit controller for example can be updated</a:t>
            </a:r>
          </a:p>
        </p:txBody>
      </p:sp>
    </p:spTree>
    <p:extLst>
      <p:ext uri="{BB962C8B-B14F-4D97-AF65-F5344CB8AC3E}">
        <p14:creationId xmlns:p14="http://schemas.microsoft.com/office/powerpoint/2010/main" val="2745990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D128B-3D0D-ABA8-6608-EDEBA41D79F8}"/>
              </a:ext>
            </a:extLst>
          </p:cNvPr>
          <p:cNvSpPr>
            <a:spLocks noGrp="1"/>
          </p:cNvSpPr>
          <p:nvPr>
            <p:ph type="title"/>
          </p:nvPr>
        </p:nvSpPr>
        <p:spPr/>
        <p:txBody>
          <a:bodyPr/>
          <a:lstStyle/>
          <a:p>
            <a:endParaRPr lang="en-GB"/>
          </a:p>
        </p:txBody>
      </p:sp>
      <p:pic>
        <p:nvPicPr>
          <p:cNvPr id="5" name="Content Placeholder 4" descr="A screenshot of a computer&#10;&#10;Description automatically generated">
            <a:extLst>
              <a:ext uri="{FF2B5EF4-FFF2-40B4-BE49-F238E27FC236}">
                <a16:creationId xmlns:a16="http://schemas.microsoft.com/office/drawing/2014/main" id="{298ABE37-4429-C560-20EB-797CBB3FA3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6053" y="1099595"/>
            <a:ext cx="9099894" cy="5126701"/>
          </a:xfrm>
        </p:spPr>
      </p:pic>
    </p:spTree>
    <p:extLst>
      <p:ext uri="{BB962C8B-B14F-4D97-AF65-F5344CB8AC3E}">
        <p14:creationId xmlns:p14="http://schemas.microsoft.com/office/powerpoint/2010/main" val="39723785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257CA-B082-2E2E-2634-7E24D0709688}"/>
              </a:ext>
            </a:extLst>
          </p:cNvPr>
          <p:cNvSpPr>
            <a:spLocks noGrp="1"/>
          </p:cNvSpPr>
          <p:nvPr>
            <p:ph type="title"/>
          </p:nvPr>
        </p:nvSpPr>
        <p:spPr/>
        <p:txBody>
          <a:bodyPr/>
          <a:lstStyle/>
          <a:p>
            <a:r>
              <a:rPr lang="en-GB" dirty="0"/>
              <a:t>Scene Builder</a:t>
            </a:r>
          </a:p>
        </p:txBody>
      </p:sp>
      <p:sp>
        <p:nvSpPr>
          <p:cNvPr id="3" name="Content Placeholder 2">
            <a:extLst>
              <a:ext uri="{FF2B5EF4-FFF2-40B4-BE49-F238E27FC236}">
                <a16:creationId xmlns:a16="http://schemas.microsoft.com/office/drawing/2014/main" id="{92F5BA87-D1DA-5B14-4DC7-C87AFFE0A852}"/>
              </a:ext>
            </a:extLst>
          </p:cNvPr>
          <p:cNvSpPr>
            <a:spLocks noGrp="1"/>
          </p:cNvSpPr>
          <p:nvPr>
            <p:ph idx="1"/>
          </p:nvPr>
        </p:nvSpPr>
        <p:spPr/>
        <p:txBody>
          <a:bodyPr/>
          <a:lstStyle/>
          <a:p>
            <a:r>
              <a:rPr lang="en-GB" dirty="0"/>
              <a:t>The scene builder is composed of some useful member variables, a simple constructor, an update function and…</a:t>
            </a:r>
          </a:p>
        </p:txBody>
      </p:sp>
      <p:pic>
        <p:nvPicPr>
          <p:cNvPr id="5" name="Picture 4">
            <a:extLst>
              <a:ext uri="{FF2B5EF4-FFF2-40B4-BE49-F238E27FC236}">
                <a16:creationId xmlns:a16="http://schemas.microsoft.com/office/drawing/2014/main" id="{65F37E2D-570D-7C0A-27AF-E3449FC10869}"/>
              </a:ext>
            </a:extLst>
          </p:cNvPr>
          <p:cNvPicPr>
            <a:picLocks noChangeAspect="1"/>
          </p:cNvPicPr>
          <p:nvPr/>
        </p:nvPicPr>
        <p:blipFill>
          <a:blip r:embed="rId2"/>
          <a:stretch>
            <a:fillRect/>
          </a:stretch>
        </p:blipFill>
        <p:spPr>
          <a:xfrm>
            <a:off x="389621" y="3489767"/>
            <a:ext cx="4305901" cy="2962688"/>
          </a:xfrm>
          <a:prstGeom prst="rect">
            <a:avLst/>
          </a:prstGeom>
        </p:spPr>
      </p:pic>
      <p:pic>
        <p:nvPicPr>
          <p:cNvPr id="7" name="Picture 6">
            <a:extLst>
              <a:ext uri="{FF2B5EF4-FFF2-40B4-BE49-F238E27FC236}">
                <a16:creationId xmlns:a16="http://schemas.microsoft.com/office/drawing/2014/main" id="{A5D91E7B-1C38-2681-BD90-081090B198DA}"/>
              </a:ext>
            </a:extLst>
          </p:cNvPr>
          <p:cNvPicPr>
            <a:picLocks noChangeAspect="1"/>
          </p:cNvPicPr>
          <p:nvPr/>
        </p:nvPicPr>
        <p:blipFill>
          <a:blip r:embed="rId3"/>
          <a:stretch>
            <a:fillRect/>
          </a:stretch>
        </p:blipFill>
        <p:spPr>
          <a:xfrm>
            <a:off x="4695522" y="3883306"/>
            <a:ext cx="7182852" cy="1676634"/>
          </a:xfrm>
          <a:prstGeom prst="rect">
            <a:avLst/>
          </a:prstGeom>
        </p:spPr>
      </p:pic>
    </p:spTree>
    <p:extLst>
      <p:ext uri="{BB962C8B-B14F-4D97-AF65-F5344CB8AC3E}">
        <p14:creationId xmlns:p14="http://schemas.microsoft.com/office/powerpoint/2010/main" val="7120682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C2AC11E-3162-4990-A36E-92B07ECF1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9073D962-D3D2-4A72-8593-65C213CBFF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4" y="633619"/>
            <a:ext cx="4520912"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AA8D192-4273-1509-C6D5-06C0B32EBDE9}"/>
              </a:ext>
            </a:extLst>
          </p:cNvPr>
          <p:cNvSpPr>
            <a:spLocks noGrp="1"/>
          </p:cNvSpPr>
          <p:nvPr>
            <p:ph type="title"/>
          </p:nvPr>
        </p:nvSpPr>
        <p:spPr>
          <a:xfrm>
            <a:off x="838200" y="978408"/>
            <a:ext cx="3721608" cy="1106424"/>
          </a:xfrm>
        </p:spPr>
        <p:txBody>
          <a:bodyPr>
            <a:normAutofit/>
          </a:bodyPr>
          <a:lstStyle/>
          <a:p>
            <a:r>
              <a:rPr lang="en-GB" sz="2800"/>
              <a:t>And…</a:t>
            </a:r>
          </a:p>
        </p:txBody>
      </p:sp>
      <p:sp>
        <p:nvSpPr>
          <p:cNvPr id="18" name="Rectangle 17">
            <a:extLst>
              <a:ext uri="{FF2B5EF4-FFF2-40B4-BE49-F238E27FC236}">
                <a16:creationId xmlns:a16="http://schemas.microsoft.com/office/drawing/2014/main" id="{2387511B-F6E1-4929-AC90-94FB8B6B0F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AA58F78C-27AB-465F-AA33-15E08AF26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6" y="2185416"/>
            <a:ext cx="3683187"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CBB1127-F45F-46E5-AA6C-089005D761D6}"/>
              </a:ext>
            </a:extLst>
          </p:cNvPr>
          <p:cNvSpPr>
            <a:spLocks noGrp="1"/>
          </p:cNvSpPr>
          <p:nvPr>
            <p:ph idx="1"/>
          </p:nvPr>
        </p:nvSpPr>
        <p:spPr>
          <a:xfrm>
            <a:off x="838200" y="2368296"/>
            <a:ext cx="3721608" cy="3502152"/>
          </a:xfrm>
        </p:spPr>
        <p:txBody>
          <a:bodyPr>
            <a:normAutofit/>
          </a:bodyPr>
          <a:lstStyle/>
          <a:p>
            <a:r>
              <a:rPr lang="en-GB" sz="1700"/>
              <a:t>a bunch of chainable methods which allow us to build our scene by adding a bunch of smaller parts to our scene</a:t>
            </a:r>
          </a:p>
        </p:txBody>
      </p:sp>
      <p:pic>
        <p:nvPicPr>
          <p:cNvPr id="7" name="Picture 6" descr="A screen shot of a computer program&#10;&#10;Description automatically generated">
            <a:extLst>
              <a:ext uri="{FF2B5EF4-FFF2-40B4-BE49-F238E27FC236}">
                <a16:creationId xmlns:a16="http://schemas.microsoft.com/office/drawing/2014/main" id="{377A901E-9520-75A2-AEE9-6491FC311AEE}"/>
              </a:ext>
            </a:extLst>
          </p:cNvPr>
          <p:cNvPicPr>
            <a:picLocks noChangeAspect="1"/>
          </p:cNvPicPr>
          <p:nvPr/>
        </p:nvPicPr>
        <p:blipFill>
          <a:blip r:embed="rId2"/>
          <a:stretch>
            <a:fillRect/>
          </a:stretch>
        </p:blipFill>
        <p:spPr>
          <a:xfrm>
            <a:off x="5233267" y="1056063"/>
            <a:ext cx="3248351" cy="1843439"/>
          </a:xfrm>
          <a:prstGeom prst="rect">
            <a:avLst/>
          </a:prstGeom>
        </p:spPr>
      </p:pic>
      <p:pic>
        <p:nvPicPr>
          <p:cNvPr id="6" name="Picture 5" descr="A computer screen shot of a program code&#10;&#10;Description automatically generated">
            <a:extLst>
              <a:ext uri="{FF2B5EF4-FFF2-40B4-BE49-F238E27FC236}">
                <a16:creationId xmlns:a16="http://schemas.microsoft.com/office/drawing/2014/main" id="{7FC5BBA5-F370-2C1A-1C37-01DE99CE2DFB}"/>
              </a:ext>
            </a:extLst>
          </p:cNvPr>
          <p:cNvPicPr>
            <a:picLocks noChangeAspect="1"/>
          </p:cNvPicPr>
          <p:nvPr/>
        </p:nvPicPr>
        <p:blipFill>
          <a:blip r:embed="rId3"/>
          <a:stretch>
            <a:fillRect/>
          </a:stretch>
        </p:blipFill>
        <p:spPr>
          <a:xfrm>
            <a:off x="8589914" y="1665131"/>
            <a:ext cx="3248352" cy="625307"/>
          </a:xfrm>
          <a:prstGeom prst="rect">
            <a:avLst/>
          </a:prstGeom>
        </p:spPr>
      </p:pic>
      <p:pic>
        <p:nvPicPr>
          <p:cNvPr id="5" name="Picture 4" descr="A screen shot of a computer program&#10;&#10;Description automatically generated">
            <a:extLst>
              <a:ext uri="{FF2B5EF4-FFF2-40B4-BE49-F238E27FC236}">
                <a16:creationId xmlns:a16="http://schemas.microsoft.com/office/drawing/2014/main" id="{8CB4F72F-566C-2693-7CD9-7A0BC0FC3E89}"/>
              </a:ext>
            </a:extLst>
          </p:cNvPr>
          <p:cNvPicPr>
            <a:picLocks noChangeAspect="1"/>
          </p:cNvPicPr>
          <p:nvPr/>
        </p:nvPicPr>
        <p:blipFill>
          <a:blip r:embed="rId4"/>
          <a:stretch>
            <a:fillRect/>
          </a:stretch>
        </p:blipFill>
        <p:spPr>
          <a:xfrm>
            <a:off x="5233268" y="3799669"/>
            <a:ext cx="3248352" cy="1965253"/>
          </a:xfrm>
          <a:prstGeom prst="rect">
            <a:avLst/>
          </a:prstGeom>
        </p:spPr>
      </p:pic>
      <p:pic>
        <p:nvPicPr>
          <p:cNvPr id="9" name="Picture 8" descr="A screen shot of a computer&#10;&#10;Description automatically generated">
            <a:extLst>
              <a:ext uri="{FF2B5EF4-FFF2-40B4-BE49-F238E27FC236}">
                <a16:creationId xmlns:a16="http://schemas.microsoft.com/office/drawing/2014/main" id="{BC68A070-528D-D7F4-69AB-776FA19244AF}"/>
              </a:ext>
            </a:extLst>
          </p:cNvPr>
          <p:cNvPicPr>
            <a:picLocks noChangeAspect="1"/>
          </p:cNvPicPr>
          <p:nvPr/>
        </p:nvPicPr>
        <p:blipFill>
          <a:blip r:embed="rId5"/>
          <a:stretch>
            <a:fillRect/>
          </a:stretch>
        </p:blipFill>
        <p:spPr>
          <a:xfrm>
            <a:off x="8589914" y="4553448"/>
            <a:ext cx="3248352" cy="454768"/>
          </a:xfrm>
          <a:prstGeom prst="rect">
            <a:avLst/>
          </a:prstGeom>
        </p:spPr>
      </p:pic>
    </p:spTree>
    <p:extLst>
      <p:ext uri="{BB962C8B-B14F-4D97-AF65-F5344CB8AC3E}">
        <p14:creationId xmlns:p14="http://schemas.microsoft.com/office/powerpoint/2010/main" val="37808635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1C12D-F839-F718-F4D8-A1AEDCB6A874}"/>
              </a:ext>
            </a:extLst>
          </p:cNvPr>
          <p:cNvSpPr>
            <a:spLocks noGrp="1"/>
          </p:cNvSpPr>
          <p:nvPr>
            <p:ph type="title"/>
          </p:nvPr>
        </p:nvSpPr>
        <p:spPr/>
        <p:txBody>
          <a:bodyPr/>
          <a:lstStyle/>
          <a:p>
            <a:r>
              <a:rPr lang="en-GB" dirty="0"/>
              <a:t>Okay the last thing we've got to do is get a player controller in</a:t>
            </a:r>
          </a:p>
        </p:txBody>
      </p:sp>
      <p:pic>
        <p:nvPicPr>
          <p:cNvPr id="5" name="Content Placeholder 4">
            <a:extLst>
              <a:ext uri="{FF2B5EF4-FFF2-40B4-BE49-F238E27FC236}">
                <a16:creationId xmlns:a16="http://schemas.microsoft.com/office/drawing/2014/main" id="{5A3C9908-D22A-52ED-C151-AF16C6A9A298}"/>
              </a:ext>
            </a:extLst>
          </p:cNvPr>
          <p:cNvPicPr>
            <a:picLocks noGrp="1" noChangeAspect="1"/>
          </p:cNvPicPr>
          <p:nvPr>
            <p:ph idx="1"/>
          </p:nvPr>
        </p:nvPicPr>
        <p:blipFill>
          <a:blip r:embed="rId2"/>
          <a:stretch>
            <a:fillRect/>
          </a:stretch>
        </p:blipFill>
        <p:spPr>
          <a:xfrm>
            <a:off x="7170879" y="1883498"/>
            <a:ext cx="4702454" cy="4351338"/>
          </a:xfrm>
        </p:spPr>
      </p:pic>
      <p:sp>
        <p:nvSpPr>
          <p:cNvPr id="6" name="TextBox 5">
            <a:extLst>
              <a:ext uri="{FF2B5EF4-FFF2-40B4-BE49-F238E27FC236}">
                <a16:creationId xmlns:a16="http://schemas.microsoft.com/office/drawing/2014/main" id="{7AA135B3-5CAC-8FF1-7359-87DA0EF30D26}"/>
              </a:ext>
            </a:extLst>
          </p:cNvPr>
          <p:cNvSpPr txBox="1"/>
          <p:nvPr/>
        </p:nvSpPr>
        <p:spPr>
          <a:xfrm>
            <a:off x="671332" y="2106592"/>
            <a:ext cx="5729468" cy="2308324"/>
          </a:xfrm>
          <a:prstGeom prst="rect">
            <a:avLst/>
          </a:prstGeom>
          <a:noFill/>
        </p:spPr>
        <p:txBody>
          <a:bodyPr wrap="square" rtlCol="0">
            <a:spAutoFit/>
          </a:bodyPr>
          <a:lstStyle/>
          <a:p>
            <a:r>
              <a:rPr lang="en-GB" dirty="0"/>
              <a:t>This player controller is just a wrapper around the </a:t>
            </a:r>
            <a:r>
              <a:rPr lang="en-GB" dirty="0" err="1"/>
              <a:t>FirstPersonControls</a:t>
            </a:r>
            <a:r>
              <a:rPr lang="en-GB" dirty="0"/>
              <a:t> class provided by three </a:t>
            </a:r>
            <a:r>
              <a:rPr lang="en-GB" dirty="0" err="1"/>
              <a:t>js</a:t>
            </a:r>
            <a:r>
              <a:rPr lang="en-GB" dirty="0"/>
              <a:t>. </a:t>
            </a:r>
          </a:p>
          <a:p>
            <a:endParaRPr lang="en-GB" dirty="0"/>
          </a:p>
          <a:p>
            <a:r>
              <a:rPr lang="en-GB" dirty="0"/>
              <a:t>The only additions made by this class to the </a:t>
            </a:r>
            <a:r>
              <a:rPr lang="en-GB" dirty="0" err="1"/>
              <a:t>FirstPersonControlls</a:t>
            </a:r>
            <a:r>
              <a:rPr lang="en-GB" dirty="0"/>
              <a:t> class from THREE.js are </a:t>
            </a:r>
          </a:p>
          <a:p>
            <a:pPr marL="342900" indent="-342900">
              <a:buFont typeface="+mj-lt"/>
              <a:buAutoNum type="arabicPeriod"/>
            </a:pPr>
            <a:r>
              <a:rPr lang="en-GB" dirty="0"/>
              <a:t>the y axis is fixed</a:t>
            </a:r>
          </a:p>
          <a:p>
            <a:pPr marL="342900" indent="-342900">
              <a:buFont typeface="+mj-lt"/>
              <a:buAutoNum type="arabicPeriod"/>
            </a:pPr>
            <a:r>
              <a:rPr lang="en-GB" dirty="0"/>
              <a:t>You can enable / disable the </a:t>
            </a:r>
            <a:r>
              <a:rPr lang="en-GB" dirty="0" err="1"/>
              <a:t>FirstPersonControls</a:t>
            </a:r>
            <a:r>
              <a:rPr lang="en-GB" dirty="0"/>
              <a:t> by pressing space</a:t>
            </a:r>
          </a:p>
        </p:txBody>
      </p:sp>
    </p:spTree>
    <p:extLst>
      <p:ext uri="{BB962C8B-B14F-4D97-AF65-F5344CB8AC3E}">
        <p14:creationId xmlns:p14="http://schemas.microsoft.com/office/powerpoint/2010/main" val="2147505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07634-42ED-7D34-C21B-9A16DBE0091B}"/>
              </a:ext>
            </a:extLst>
          </p:cNvPr>
          <p:cNvSpPr>
            <a:spLocks noGrp="1"/>
          </p:cNvSpPr>
          <p:nvPr>
            <p:ph type="title"/>
          </p:nvPr>
        </p:nvSpPr>
        <p:spPr/>
        <p:txBody>
          <a:bodyPr/>
          <a:lstStyle/>
          <a:p>
            <a:endParaRPr lang="en-GB" dirty="0"/>
          </a:p>
        </p:txBody>
      </p:sp>
      <p:pic>
        <p:nvPicPr>
          <p:cNvPr id="5" name="Content Placeholder 4">
            <a:extLst>
              <a:ext uri="{FF2B5EF4-FFF2-40B4-BE49-F238E27FC236}">
                <a16:creationId xmlns:a16="http://schemas.microsoft.com/office/drawing/2014/main" id="{3ADD3DC3-A4F3-D9A7-CB6E-AC134A5BADC3}"/>
              </a:ext>
            </a:extLst>
          </p:cNvPr>
          <p:cNvPicPr>
            <a:picLocks noGrp="1" noChangeAspect="1"/>
          </p:cNvPicPr>
          <p:nvPr>
            <p:ph idx="1"/>
          </p:nvPr>
        </p:nvPicPr>
        <p:blipFill>
          <a:blip r:embed="rId2"/>
          <a:stretch>
            <a:fillRect/>
          </a:stretch>
        </p:blipFill>
        <p:spPr>
          <a:xfrm>
            <a:off x="275147" y="3098017"/>
            <a:ext cx="7830643" cy="1124107"/>
          </a:xfrm>
        </p:spPr>
      </p:pic>
      <p:pic>
        <p:nvPicPr>
          <p:cNvPr id="7" name="Picture 6">
            <a:extLst>
              <a:ext uri="{FF2B5EF4-FFF2-40B4-BE49-F238E27FC236}">
                <a16:creationId xmlns:a16="http://schemas.microsoft.com/office/drawing/2014/main" id="{16CFEDC0-1472-0C05-A3DC-B2DA0BBEEE94}"/>
              </a:ext>
            </a:extLst>
          </p:cNvPr>
          <p:cNvPicPr>
            <a:picLocks noChangeAspect="1"/>
          </p:cNvPicPr>
          <p:nvPr/>
        </p:nvPicPr>
        <p:blipFill>
          <a:blip r:embed="rId3"/>
          <a:stretch>
            <a:fillRect/>
          </a:stretch>
        </p:blipFill>
        <p:spPr>
          <a:xfrm>
            <a:off x="275147" y="4260396"/>
            <a:ext cx="8516539" cy="2457793"/>
          </a:xfrm>
          <a:prstGeom prst="rect">
            <a:avLst/>
          </a:prstGeom>
        </p:spPr>
      </p:pic>
      <p:sp>
        <p:nvSpPr>
          <p:cNvPr id="8" name="TextBox 7">
            <a:extLst>
              <a:ext uri="{FF2B5EF4-FFF2-40B4-BE49-F238E27FC236}">
                <a16:creationId xmlns:a16="http://schemas.microsoft.com/office/drawing/2014/main" id="{78850EFC-4E37-377B-37F0-25D873378A19}"/>
              </a:ext>
            </a:extLst>
          </p:cNvPr>
          <p:cNvSpPr txBox="1"/>
          <p:nvPr/>
        </p:nvSpPr>
        <p:spPr>
          <a:xfrm>
            <a:off x="636608" y="1805651"/>
            <a:ext cx="10717192" cy="646331"/>
          </a:xfrm>
          <a:prstGeom prst="rect">
            <a:avLst/>
          </a:prstGeom>
          <a:noFill/>
        </p:spPr>
        <p:txBody>
          <a:bodyPr wrap="square" rtlCol="0">
            <a:spAutoFit/>
          </a:bodyPr>
          <a:lstStyle/>
          <a:p>
            <a:r>
              <a:rPr lang="en-GB" dirty="0"/>
              <a:t>We can make a small change to our scene builder to give it the ability to add a player controller into our scene</a:t>
            </a:r>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4F5A5C5B-7FE2-DDA2-1FCF-52BD8039C37D}"/>
                  </a:ext>
                </a:extLst>
              </p14:cNvPr>
              <p14:cNvContentPartPr/>
              <p14:nvPr/>
            </p14:nvContentPartPr>
            <p14:xfrm>
              <a:off x="25154" y="5489567"/>
              <a:ext cx="3753360" cy="404280"/>
            </p14:xfrm>
          </p:contentPart>
        </mc:Choice>
        <mc:Fallback xmlns="">
          <p:pic>
            <p:nvPicPr>
              <p:cNvPr id="9" name="Ink 8">
                <a:extLst>
                  <a:ext uri="{FF2B5EF4-FFF2-40B4-BE49-F238E27FC236}">
                    <a16:creationId xmlns:a16="http://schemas.microsoft.com/office/drawing/2014/main" id="{4F5A5C5B-7FE2-DDA2-1FCF-52BD8039C37D}"/>
                  </a:ext>
                </a:extLst>
              </p:cNvPr>
              <p:cNvPicPr/>
              <p:nvPr/>
            </p:nvPicPr>
            <p:blipFill>
              <a:blip r:embed="rId5"/>
              <a:stretch>
                <a:fillRect/>
              </a:stretch>
            </p:blipFill>
            <p:spPr>
              <a:xfrm>
                <a:off x="7514" y="5453567"/>
                <a:ext cx="378900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676ADBE6-8C9F-E93B-3B76-7BA7200E09F7}"/>
                  </a:ext>
                </a:extLst>
              </p14:cNvPr>
              <p14:cNvContentPartPr/>
              <p14:nvPr/>
            </p14:nvContentPartPr>
            <p14:xfrm>
              <a:off x="1654874" y="5208047"/>
              <a:ext cx="1505520" cy="174600"/>
            </p14:xfrm>
          </p:contentPart>
        </mc:Choice>
        <mc:Fallback xmlns="">
          <p:pic>
            <p:nvPicPr>
              <p:cNvPr id="11" name="Ink 10">
                <a:extLst>
                  <a:ext uri="{FF2B5EF4-FFF2-40B4-BE49-F238E27FC236}">
                    <a16:creationId xmlns:a16="http://schemas.microsoft.com/office/drawing/2014/main" id="{676ADBE6-8C9F-E93B-3B76-7BA7200E09F7}"/>
                  </a:ext>
                </a:extLst>
              </p:cNvPr>
              <p:cNvPicPr/>
              <p:nvPr/>
            </p:nvPicPr>
            <p:blipFill>
              <a:blip r:embed="rId7"/>
              <a:stretch>
                <a:fillRect/>
              </a:stretch>
            </p:blipFill>
            <p:spPr>
              <a:xfrm>
                <a:off x="1636874" y="5172407"/>
                <a:ext cx="154116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358587F5-4ACF-7A2A-7404-63271DD57CCF}"/>
                  </a:ext>
                </a:extLst>
              </p14:cNvPr>
              <p14:cNvContentPartPr/>
              <p14:nvPr/>
            </p14:nvContentPartPr>
            <p14:xfrm>
              <a:off x="2106674" y="5324327"/>
              <a:ext cx="3097800" cy="107640"/>
            </p14:xfrm>
          </p:contentPart>
        </mc:Choice>
        <mc:Fallback xmlns="">
          <p:pic>
            <p:nvPicPr>
              <p:cNvPr id="12" name="Ink 11">
                <a:extLst>
                  <a:ext uri="{FF2B5EF4-FFF2-40B4-BE49-F238E27FC236}">
                    <a16:creationId xmlns:a16="http://schemas.microsoft.com/office/drawing/2014/main" id="{358587F5-4ACF-7A2A-7404-63271DD57CCF}"/>
                  </a:ext>
                </a:extLst>
              </p:cNvPr>
              <p:cNvPicPr/>
              <p:nvPr/>
            </p:nvPicPr>
            <p:blipFill>
              <a:blip r:embed="rId9"/>
              <a:stretch>
                <a:fillRect/>
              </a:stretch>
            </p:blipFill>
            <p:spPr>
              <a:xfrm>
                <a:off x="2088674" y="5288327"/>
                <a:ext cx="31334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4D0464E4-6CDC-3A06-4CE3-7563BF2A1990}"/>
                  </a:ext>
                </a:extLst>
              </p14:cNvPr>
              <p14:cNvContentPartPr/>
              <p14:nvPr/>
            </p14:nvContentPartPr>
            <p14:xfrm>
              <a:off x="9053234" y="5035967"/>
              <a:ext cx="1665360" cy="130320"/>
            </p14:xfrm>
          </p:contentPart>
        </mc:Choice>
        <mc:Fallback xmlns="">
          <p:pic>
            <p:nvPicPr>
              <p:cNvPr id="13" name="Ink 12">
                <a:extLst>
                  <a:ext uri="{FF2B5EF4-FFF2-40B4-BE49-F238E27FC236}">
                    <a16:creationId xmlns:a16="http://schemas.microsoft.com/office/drawing/2014/main" id="{4D0464E4-6CDC-3A06-4CE3-7563BF2A1990}"/>
                  </a:ext>
                </a:extLst>
              </p:cNvPr>
              <p:cNvPicPr/>
              <p:nvPr/>
            </p:nvPicPr>
            <p:blipFill>
              <a:blip r:embed="rId11"/>
              <a:stretch>
                <a:fillRect/>
              </a:stretch>
            </p:blipFill>
            <p:spPr>
              <a:xfrm>
                <a:off x="9035234" y="5000327"/>
                <a:ext cx="170100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C12DBEEA-C804-A913-F70E-3FCFB3CBD9C4}"/>
                  </a:ext>
                </a:extLst>
              </p14:cNvPr>
              <p14:cNvContentPartPr/>
              <p14:nvPr/>
            </p14:nvContentPartPr>
            <p14:xfrm>
              <a:off x="7987994" y="5463287"/>
              <a:ext cx="530280" cy="381960"/>
            </p14:xfrm>
          </p:contentPart>
        </mc:Choice>
        <mc:Fallback xmlns="">
          <p:pic>
            <p:nvPicPr>
              <p:cNvPr id="14" name="Ink 13">
                <a:extLst>
                  <a:ext uri="{FF2B5EF4-FFF2-40B4-BE49-F238E27FC236}">
                    <a16:creationId xmlns:a16="http://schemas.microsoft.com/office/drawing/2014/main" id="{C12DBEEA-C804-A913-F70E-3FCFB3CBD9C4}"/>
                  </a:ext>
                </a:extLst>
              </p:cNvPr>
              <p:cNvPicPr/>
              <p:nvPr/>
            </p:nvPicPr>
            <p:blipFill>
              <a:blip r:embed="rId13"/>
              <a:stretch>
                <a:fillRect/>
              </a:stretch>
            </p:blipFill>
            <p:spPr>
              <a:xfrm>
                <a:off x="7970354" y="5427647"/>
                <a:ext cx="56592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B1F92701-D111-EEBB-95F0-24637DE9DF77}"/>
                  </a:ext>
                </a:extLst>
              </p14:cNvPr>
              <p14:cNvContentPartPr/>
              <p14:nvPr/>
            </p14:nvContentPartPr>
            <p14:xfrm>
              <a:off x="402794" y="5206607"/>
              <a:ext cx="3427560" cy="859680"/>
            </p14:xfrm>
          </p:contentPart>
        </mc:Choice>
        <mc:Fallback xmlns="">
          <p:pic>
            <p:nvPicPr>
              <p:cNvPr id="16" name="Ink 15">
                <a:extLst>
                  <a:ext uri="{FF2B5EF4-FFF2-40B4-BE49-F238E27FC236}">
                    <a16:creationId xmlns:a16="http://schemas.microsoft.com/office/drawing/2014/main" id="{B1F92701-D111-EEBB-95F0-24637DE9DF77}"/>
                  </a:ext>
                </a:extLst>
              </p:cNvPr>
              <p:cNvPicPr/>
              <p:nvPr/>
            </p:nvPicPr>
            <p:blipFill>
              <a:blip r:embed="rId15"/>
              <a:stretch>
                <a:fillRect/>
              </a:stretch>
            </p:blipFill>
            <p:spPr>
              <a:xfrm>
                <a:off x="393794" y="5197607"/>
                <a:ext cx="3445200" cy="877320"/>
              </a:xfrm>
              <a:prstGeom prst="rect">
                <a:avLst/>
              </a:prstGeom>
            </p:spPr>
          </p:pic>
        </mc:Fallback>
      </mc:AlternateContent>
    </p:spTree>
    <p:extLst>
      <p:ext uri="{BB962C8B-B14F-4D97-AF65-F5344CB8AC3E}">
        <p14:creationId xmlns:p14="http://schemas.microsoft.com/office/powerpoint/2010/main" val="23854062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58D40-CE23-C9A0-F0E2-BB9DCE815ED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D11036F2-FC22-CB5E-9D14-28D5ED4476AB}"/>
              </a:ext>
            </a:extLst>
          </p:cNvPr>
          <p:cNvSpPr>
            <a:spLocks noGrp="1"/>
          </p:cNvSpPr>
          <p:nvPr>
            <p:ph idx="1"/>
          </p:nvPr>
        </p:nvSpPr>
        <p:spPr/>
        <p:txBody>
          <a:bodyPr/>
          <a:lstStyle/>
          <a:p>
            <a:r>
              <a:rPr lang="en-GB" dirty="0"/>
              <a:t>Now we can swap out our orbit controls for our first person controls</a:t>
            </a:r>
          </a:p>
        </p:txBody>
      </p:sp>
      <p:pic>
        <p:nvPicPr>
          <p:cNvPr id="5" name="Picture 4">
            <a:extLst>
              <a:ext uri="{FF2B5EF4-FFF2-40B4-BE49-F238E27FC236}">
                <a16:creationId xmlns:a16="http://schemas.microsoft.com/office/drawing/2014/main" id="{83DF160F-A65C-9389-2E36-09ED59AA4793}"/>
              </a:ext>
            </a:extLst>
          </p:cNvPr>
          <p:cNvPicPr>
            <a:picLocks noChangeAspect="1"/>
          </p:cNvPicPr>
          <p:nvPr/>
        </p:nvPicPr>
        <p:blipFill>
          <a:blip r:embed="rId2"/>
          <a:stretch>
            <a:fillRect/>
          </a:stretch>
        </p:blipFill>
        <p:spPr>
          <a:xfrm>
            <a:off x="838200" y="3056681"/>
            <a:ext cx="6363588" cy="438211"/>
          </a:xfrm>
          <a:prstGeom prst="rect">
            <a:avLst/>
          </a:prstGeom>
        </p:spPr>
      </p:pic>
      <p:pic>
        <p:nvPicPr>
          <p:cNvPr id="6" name="Picture 5">
            <a:extLst>
              <a:ext uri="{FF2B5EF4-FFF2-40B4-BE49-F238E27FC236}">
                <a16:creationId xmlns:a16="http://schemas.microsoft.com/office/drawing/2014/main" id="{CE5D1612-62C3-0B91-9CEA-8A45518B18E5}"/>
              </a:ext>
            </a:extLst>
          </p:cNvPr>
          <p:cNvPicPr>
            <a:picLocks noChangeAspect="1"/>
          </p:cNvPicPr>
          <p:nvPr/>
        </p:nvPicPr>
        <p:blipFill>
          <a:blip r:embed="rId3"/>
          <a:stretch>
            <a:fillRect/>
          </a:stretch>
        </p:blipFill>
        <p:spPr>
          <a:xfrm>
            <a:off x="531683" y="4860884"/>
            <a:ext cx="10945753" cy="590632"/>
          </a:xfrm>
          <a:prstGeom prst="rect">
            <a:avLst/>
          </a:prstGeom>
        </p:spPr>
      </p:pic>
      <p:grpSp>
        <p:nvGrpSpPr>
          <p:cNvPr id="9" name="Group 8">
            <a:extLst>
              <a:ext uri="{FF2B5EF4-FFF2-40B4-BE49-F238E27FC236}">
                <a16:creationId xmlns:a16="http://schemas.microsoft.com/office/drawing/2014/main" id="{46D97C22-2D48-9E6A-E3AE-DE7BDB5B8431}"/>
              </a:ext>
            </a:extLst>
          </p:cNvPr>
          <p:cNvGrpSpPr/>
          <p:nvPr/>
        </p:nvGrpSpPr>
        <p:grpSpPr>
          <a:xfrm>
            <a:off x="2885360" y="2458480"/>
            <a:ext cx="1249560" cy="1315800"/>
            <a:chOff x="2885360" y="2458480"/>
            <a:chExt cx="1249560" cy="1315800"/>
          </a:xfrm>
        </p:grpSpPr>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24F0372B-A517-41DE-0222-AA752F0C3F5A}"/>
                    </a:ext>
                  </a:extLst>
                </p14:cNvPr>
                <p14:cNvContentPartPr/>
                <p14:nvPr/>
              </p14:nvContentPartPr>
              <p14:xfrm>
                <a:off x="2885360" y="2539840"/>
                <a:ext cx="1249560" cy="1234440"/>
              </p14:xfrm>
            </p:contentPart>
          </mc:Choice>
          <mc:Fallback xmlns="">
            <p:pic>
              <p:nvPicPr>
                <p:cNvPr id="7" name="Ink 6">
                  <a:extLst>
                    <a:ext uri="{FF2B5EF4-FFF2-40B4-BE49-F238E27FC236}">
                      <a16:creationId xmlns:a16="http://schemas.microsoft.com/office/drawing/2014/main" id="{24F0372B-A517-41DE-0222-AA752F0C3F5A}"/>
                    </a:ext>
                  </a:extLst>
                </p:cNvPr>
                <p:cNvPicPr/>
                <p:nvPr/>
              </p:nvPicPr>
              <p:blipFill>
                <a:blip r:embed="rId5"/>
                <a:stretch>
                  <a:fillRect/>
                </a:stretch>
              </p:blipFill>
              <p:spPr>
                <a:xfrm>
                  <a:off x="2876360" y="2531200"/>
                  <a:ext cx="1267200" cy="1252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8D387D4C-7705-D1FD-A41C-BE5E8ABCEFD8}"/>
                    </a:ext>
                  </a:extLst>
                </p14:cNvPr>
                <p14:cNvContentPartPr/>
                <p14:nvPr/>
              </p14:nvContentPartPr>
              <p14:xfrm>
                <a:off x="3142760" y="2458480"/>
                <a:ext cx="789120" cy="1019160"/>
              </p14:xfrm>
            </p:contentPart>
          </mc:Choice>
          <mc:Fallback xmlns="">
            <p:pic>
              <p:nvPicPr>
                <p:cNvPr id="8" name="Ink 7">
                  <a:extLst>
                    <a:ext uri="{FF2B5EF4-FFF2-40B4-BE49-F238E27FC236}">
                      <a16:creationId xmlns:a16="http://schemas.microsoft.com/office/drawing/2014/main" id="{8D387D4C-7705-D1FD-A41C-BE5E8ABCEFD8}"/>
                    </a:ext>
                  </a:extLst>
                </p:cNvPr>
                <p:cNvPicPr/>
                <p:nvPr/>
              </p:nvPicPr>
              <p:blipFill>
                <a:blip r:embed="rId7"/>
                <a:stretch>
                  <a:fillRect/>
                </a:stretch>
              </p:blipFill>
              <p:spPr>
                <a:xfrm>
                  <a:off x="3134120" y="2449480"/>
                  <a:ext cx="806760" cy="1036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E9B61FA-587E-1FB6-21AF-6D7A3B71870C}"/>
                  </a:ext>
                </a:extLst>
              </p14:cNvPr>
              <p14:cNvContentPartPr/>
              <p14:nvPr/>
            </p14:nvContentPartPr>
            <p14:xfrm>
              <a:off x="10139360" y="3871480"/>
              <a:ext cx="965520" cy="974520"/>
            </p14:xfrm>
          </p:contentPart>
        </mc:Choice>
        <mc:Fallback xmlns="">
          <p:pic>
            <p:nvPicPr>
              <p:cNvPr id="10" name="Ink 9">
                <a:extLst>
                  <a:ext uri="{FF2B5EF4-FFF2-40B4-BE49-F238E27FC236}">
                    <a16:creationId xmlns:a16="http://schemas.microsoft.com/office/drawing/2014/main" id="{AE9B61FA-587E-1FB6-21AF-6D7A3B71870C}"/>
                  </a:ext>
                </a:extLst>
              </p:cNvPr>
              <p:cNvPicPr/>
              <p:nvPr/>
            </p:nvPicPr>
            <p:blipFill>
              <a:blip r:embed="rId9"/>
              <a:stretch>
                <a:fillRect/>
              </a:stretch>
            </p:blipFill>
            <p:spPr>
              <a:xfrm>
                <a:off x="10130720" y="3862480"/>
                <a:ext cx="983160" cy="992160"/>
              </a:xfrm>
              <a:prstGeom prst="rect">
                <a:avLst/>
              </a:prstGeom>
            </p:spPr>
          </p:pic>
        </mc:Fallback>
      </mc:AlternateContent>
    </p:spTree>
    <p:extLst>
      <p:ext uri="{BB962C8B-B14F-4D97-AF65-F5344CB8AC3E}">
        <p14:creationId xmlns:p14="http://schemas.microsoft.com/office/powerpoint/2010/main" val="42320741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FEB45-01E7-74A0-7E01-EB838C1716B9}"/>
              </a:ext>
            </a:extLst>
          </p:cNvPr>
          <p:cNvSpPr>
            <a:spLocks noGrp="1"/>
          </p:cNvSpPr>
          <p:nvPr>
            <p:ph type="title"/>
          </p:nvPr>
        </p:nvSpPr>
        <p:spPr>
          <a:xfrm>
            <a:off x="838200" y="18255"/>
            <a:ext cx="10515600" cy="1325563"/>
          </a:xfrm>
        </p:spPr>
        <p:txBody>
          <a:bodyPr/>
          <a:lstStyle/>
          <a:p>
            <a:r>
              <a:rPr lang="en-GB" dirty="0" err="1"/>
              <a:t>Yipeeee</a:t>
            </a:r>
            <a:endParaRPr lang="en-GB" dirty="0"/>
          </a:p>
        </p:txBody>
      </p:sp>
      <p:sp>
        <p:nvSpPr>
          <p:cNvPr id="3" name="Content Placeholder 2">
            <a:extLst>
              <a:ext uri="{FF2B5EF4-FFF2-40B4-BE49-F238E27FC236}">
                <a16:creationId xmlns:a16="http://schemas.microsoft.com/office/drawing/2014/main" id="{A380D91B-56DC-4B91-1488-E21B0F5E8503}"/>
              </a:ext>
            </a:extLst>
          </p:cNvPr>
          <p:cNvSpPr>
            <a:spLocks noGrp="1"/>
          </p:cNvSpPr>
          <p:nvPr>
            <p:ph idx="1"/>
          </p:nvPr>
        </p:nvSpPr>
        <p:spPr>
          <a:xfrm>
            <a:off x="838200" y="1124585"/>
            <a:ext cx="10515600" cy="4351338"/>
          </a:xfrm>
        </p:spPr>
        <p:txBody>
          <a:bodyPr>
            <a:normAutofit/>
          </a:bodyPr>
          <a:lstStyle/>
          <a:p>
            <a:r>
              <a:rPr lang="en-GB" dirty="0"/>
              <a:t>We have now constructed a base project which we can make multiplayer. </a:t>
            </a:r>
          </a:p>
          <a:p>
            <a:endParaRPr lang="en-GB" dirty="0"/>
          </a:p>
        </p:txBody>
      </p:sp>
      <p:pic>
        <p:nvPicPr>
          <p:cNvPr id="5" name="Picture 4" descr="A screenshot of a computer&#10;&#10;Description automatically generated">
            <a:extLst>
              <a:ext uri="{FF2B5EF4-FFF2-40B4-BE49-F238E27FC236}">
                <a16:creationId xmlns:a16="http://schemas.microsoft.com/office/drawing/2014/main" id="{D6E4D199-FFBC-05A1-4724-C67B00B8BC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1851" y="1971040"/>
            <a:ext cx="9108298" cy="5131435"/>
          </a:xfrm>
          <a:prstGeom prst="rect">
            <a:avLst/>
          </a:prstGeom>
        </p:spPr>
      </p:pic>
      <p:sp>
        <p:nvSpPr>
          <p:cNvPr id="6" name="TextBox 5">
            <a:extLst>
              <a:ext uri="{FF2B5EF4-FFF2-40B4-BE49-F238E27FC236}">
                <a16:creationId xmlns:a16="http://schemas.microsoft.com/office/drawing/2014/main" id="{C52AA823-BA73-7CBC-EBBB-F84153EAE5F4}"/>
              </a:ext>
            </a:extLst>
          </p:cNvPr>
          <p:cNvSpPr txBox="1"/>
          <p:nvPr/>
        </p:nvSpPr>
        <p:spPr>
          <a:xfrm rot="740128">
            <a:off x="7396480" y="413325"/>
            <a:ext cx="4937760" cy="923330"/>
          </a:xfrm>
          <a:prstGeom prst="rect">
            <a:avLst/>
          </a:prstGeom>
          <a:noFill/>
        </p:spPr>
        <p:txBody>
          <a:bodyPr wrap="square" rtlCol="0">
            <a:spAutoFit/>
          </a:bodyPr>
          <a:lstStyle/>
          <a:p>
            <a:r>
              <a:rPr lang="en-GB" dirty="0"/>
              <a:t>Also if anyone could tell me what environment I have recreated here that would make me very happy 😉</a:t>
            </a:r>
          </a:p>
        </p:txBody>
      </p:sp>
    </p:spTree>
    <p:extLst>
      <p:ext uri="{BB962C8B-B14F-4D97-AF65-F5344CB8AC3E}">
        <p14:creationId xmlns:p14="http://schemas.microsoft.com/office/powerpoint/2010/main" val="28375794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046BC-6169-95A5-7AB6-D671F7D22F7C}"/>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057AB05E-6B1B-6F14-3880-EC5021227656}"/>
              </a:ext>
            </a:extLst>
          </p:cNvPr>
          <p:cNvSpPr>
            <a:spLocks noGrp="1"/>
          </p:cNvSpPr>
          <p:nvPr>
            <p:ph idx="1"/>
          </p:nvPr>
        </p:nvSpPr>
        <p:spPr/>
        <p:txBody>
          <a:bodyPr>
            <a:normAutofit lnSpcReduction="10000"/>
          </a:bodyPr>
          <a:lstStyle/>
          <a:p>
            <a:r>
              <a:rPr lang="en-GB" dirty="0"/>
              <a:t>The aim will be to have two clients able to connect to the server and see each other walk around. A client can leave and join back at any time.</a:t>
            </a:r>
          </a:p>
          <a:p>
            <a:endParaRPr lang="en-GB" dirty="0"/>
          </a:p>
          <a:p>
            <a:r>
              <a:rPr lang="en-GB" dirty="0"/>
              <a:t>A limitation of the system we will build is that it will be made for only 2 clients to connect at once you will have to think or experiment yourselves if you want more than 2 clients 😉</a:t>
            </a:r>
          </a:p>
          <a:p>
            <a:endParaRPr lang="en-GB" dirty="0"/>
          </a:p>
          <a:p>
            <a:r>
              <a:rPr lang="en-GB" dirty="0"/>
              <a:t>Doesn’t handle disconnections then reconnections well </a:t>
            </a:r>
            <a:r>
              <a:rPr lang="en-GB"/>
              <a:t>same again 😉</a:t>
            </a:r>
            <a:endParaRPr lang="en-GB" dirty="0"/>
          </a:p>
          <a:p>
            <a:endParaRPr lang="en-GB" dirty="0"/>
          </a:p>
        </p:txBody>
      </p:sp>
    </p:spTree>
    <p:extLst>
      <p:ext uri="{BB962C8B-B14F-4D97-AF65-F5344CB8AC3E}">
        <p14:creationId xmlns:p14="http://schemas.microsoft.com/office/powerpoint/2010/main" val="3735711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9B026-4A75-C166-B2DB-7E408AA33F44}"/>
              </a:ext>
            </a:extLst>
          </p:cNvPr>
          <p:cNvSpPr>
            <a:spLocks noGrp="1"/>
          </p:cNvSpPr>
          <p:nvPr>
            <p:ph type="title"/>
          </p:nvPr>
        </p:nvSpPr>
        <p:spPr/>
        <p:txBody>
          <a:bodyPr/>
          <a:lstStyle/>
          <a:p>
            <a:r>
              <a:rPr lang="en-GB" dirty="0"/>
              <a:t>Design</a:t>
            </a:r>
          </a:p>
        </p:txBody>
      </p:sp>
      <p:sp>
        <p:nvSpPr>
          <p:cNvPr id="3" name="Content Placeholder 2">
            <a:extLst>
              <a:ext uri="{FF2B5EF4-FFF2-40B4-BE49-F238E27FC236}">
                <a16:creationId xmlns:a16="http://schemas.microsoft.com/office/drawing/2014/main" id="{C36D3A1E-F2D2-4D03-EBA6-499F44DE007D}"/>
              </a:ext>
            </a:extLst>
          </p:cNvPr>
          <p:cNvSpPr>
            <a:spLocks noGrp="1"/>
          </p:cNvSpPr>
          <p:nvPr>
            <p:ph idx="1"/>
          </p:nvPr>
        </p:nvSpPr>
        <p:spPr/>
        <p:txBody>
          <a:bodyPr/>
          <a:lstStyle/>
          <a:p>
            <a:r>
              <a:rPr lang="en-GB" dirty="0"/>
              <a:t>We will follow a client server model when designing our networking</a:t>
            </a:r>
          </a:p>
          <a:p>
            <a:r>
              <a:rPr lang="en-GB" dirty="0"/>
              <a:t>This means if client a wants to communicate with client be they must send a message to the server who will relay that message to the appropriate client</a:t>
            </a:r>
          </a:p>
          <a:p>
            <a:endParaRPr lang="en-GB" dirty="0"/>
          </a:p>
          <a:p>
            <a:r>
              <a:rPr lang="en-GB" dirty="0"/>
              <a:t>We will use a client authoritative model, trust the client.</a:t>
            </a:r>
          </a:p>
        </p:txBody>
      </p:sp>
    </p:spTree>
    <p:extLst>
      <p:ext uri="{BB962C8B-B14F-4D97-AF65-F5344CB8AC3E}">
        <p14:creationId xmlns:p14="http://schemas.microsoft.com/office/powerpoint/2010/main" val="18802031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D6A9A-289F-FBBE-B0A9-8D2CB0BB9FC1}"/>
              </a:ext>
            </a:extLst>
          </p:cNvPr>
          <p:cNvSpPr>
            <a:spLocks noGrp="1"/>
          </p:cNvSpPr>
          <p:nvPr>
            <p:ph type="title"/>
          </p:nvPr>
        </p:nvSpPr>
        <p:spPr/>
        <p:txBody>
          <a:bodyPr/>
          <a:lstStyle/>
          <a:p>
            <a:r>
              <a:rPr lang="en-GB" dirty="0"/>
              <a:t>Time to make it multiplayer!!</a:t>
            </a:r>
          </a:p>
        </p:txBody>
      </p:sp>
      <p:sp>
        <p:nvSpPr>
          <p:cNvPr id="3" name="Content Placeholder 2">
            <a:extLst>
              <a:ext uri="{FF2B5EF4-FFF2-40B4-BE49-F238E27FC236}">
                <a16:creationId xmlns:a16="http://schemas.microsoft.com/office/drawing/2014/main" id="{084AB6A1-4EC4-BF93-04B1-C51B991535F8}"/>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34345546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A1ABD-41D0-AFCB-4C3A-C54026102C6F}"/>
              </a:ext>
            </a:extLst>
          </p:cNvPr>
          <p:cNvSpPr>
            <a:spLocks noGrp="1"/>
          </p:cNvSpPr>
          <p:nvPr>
            <p:ph type="title"/>
          </p:nvPr>
        </p:nvSpPr>
        <p:spPr/>
        <p:txBody>
          <a:bodyPr/>
          <a:lstStyle/>
          <a:p>
            <a:r>
              <a:rPr lang="en-GB" dirty="0"/>
              <a:t>Server</a:t>
            </a:r>
          </a:p>
        </p:txBody>
      </p:sp>
      <p:sp>
        <p:nvSpPr>
          <p:cNvPr id="3" name="Content Placeholder 2">
            <a:extLst>
              <a:ext uri="{FF2B5EF4-FFF2-40B4-BE49-F238E27FC236}">
                <a16:creationId xmlns:a16="http://schemas.microsoft.com/office/drawing/2014/main" id="{50C3B948-88AF-DD00-DD89-F39A84156675}"/>
              </a:ext>
            </a:extLst>
          </p:cNvPr>
          <p:cNvSpPr>
            <a:spLocks noGrp="1"/>
          </p:cNvSpPr>
          <p:nvPr>
            <p:ph idx="1"/>
          </p:nvPr>
        </p:nvSpPr>
        <p:spPr/>
        <p:txBody>
          <a:bodyPr/>
          <a:lstStyle/>
          <a:p>
            <a:r>
              <a:rPr lang="en-GB" dirty="0"/>
              <a:t>First we will use </a:t>
            </a:r>
            <a:r>
              <a:rPr lang="en-GB" dirty="0" err="1"/>
              <a:t>npm</a:t>
            </a:r>
            <a:r>
              <a:rPr lang="en-GB" dirty="0"/>
              <a:t> to install socket io </a:t>
            </a:r>
          </a:p>
        </p:txBody>
      </p:sp>
      <p:pic>
        <p:nvPicPr>
          <p:cNvPr id="5" name="Picture 4" descr="A black rectangular with colorful lights and words&#10;&#10;Description automatically generated with medium confidence">
            <a:extLst>
              <a:ext uri="{FF2B5EF4-FFF2-40B4-BE49-F238E27FC236}">
                <a16:creationId xmlns:a16="http://schemas.microsoft.com/office/drawing/2014/main" id="{E9B87DE4-1D87-DCB9-6ED6-CF2817B949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0925" y="2283460"/>
            <a:ext cx="5010150" cy="3733800"/>
          </a:xfrm>
          <a:prstGeom prst="rect">
            <a:avLst/>
          </a:prstGeom>
        </p:spPr>
      </p:pic>
    </p:spTree>
    <p:extLst>
      <p:ext uri="{BB962C8B-B14F-4D97-AF65-F5344CB8AC3E}">
        <p14:creationId xmlns:p14="http://schemas.microsoft.com/office/powerpoint/2010/main" val="38318138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92DC0-765A-2539-1A2B-A0C77CD0AF4E}"/>
              </a:ext>
            </a:extLst>
          </p:cNvPr>
          <p:cNvSpPr>
            <a:spLocks noGrp="1"/>
          </p:cNvSpPr>
          <p:nvPr>
            <p:ph type="title"/>
          </p:nvPr>
        </p:nvSpPr>
        <p:spPr/>
        <p:txBody>
          <a:bodyPr/>
          <a:lstStyle/>
          <a:p>
            <a:r>
              <a:rPr lang="en-GB" dirty="0"/>
              <a:t>Now lets edit our server code </a:t>
            </a:r>
          </a:p>
        </p:txBody>
      </p:sp>
      <p:sp>
        <p:nvSpPr>
          <p:cNvPr id="3" name="Content Placeholder 2">
            <a:extLst>
              <a:ext uri="{FF2B5EF4-FFF2-40B4-BE49-F238E27FC236}">
                <a16:creationId xmlns:a16="http://schemas.microsoft.com/office/drawing/2014/main" id="{1AEBDF32-24ED-DBC1-E091-900C7334012A}"/>
              </a:ext>
            </a:extLst>
          </p:cNvPr>
          <p:cNvSpPr>
            <a:spLocks noGrp="1"/>
          </p:cNvSpPr>
          <p:nvPr>
            <p:ph idx="1"/>
          </p:nvPr>
        </p:nvSpPr>
        <p:spPr>
          <a:xfrm>
            <a:off x="604520" y="1591945"/>
            <a:ext cx="10515600" cy="4351338"/>
          </a:xfrm>
        </p:spPr>
        <p:txBody>
          <a:bodyPr/>
          <a:lstStyle/>
          <a:p>
            <a:r>
              <a:rPr lang="en-GB" dirty="0"/>
              <a:t>We will add a layer over the top of our express server to make the server an express and socket io server</a:t>
            </a:r>
          </a:p>
        </p:txBody>
      </p:sp>
      <p:pic>
        <p:nvPicPr>
          <p:cNvPr id="5" name="Picture 4">
            <a:extLst>
              <a:ext uri="{FF2B5EF4-FFF2-40B4-BE49-F238E27FC236}">
                <a16:creationId xmlns:a16="http://schemas.microsoft.com/office/drawing/2014/main" id="{0E8BDF3E-1AAD-7AAE-854F-57DBB14477FF}"/>
              </a:ext>
            </a:extLst>
          </p:cNvPr>
          <p:cNvPicPr>
            <a:picLocks noChangeAspect="1"/>
          </p:cNvPicPr>
          <p:nvPr/>
        </p:nvPicPr>
        <p:blipFill>
          <a:blip r:embed="rId2"/>
          <a:stretch>
            <a:fillRect/>
          </a:stretch>
        </p:blipFill>
        <p:spPr>
          <a:xfrm>
            <a:off x="5018674" y="5362366"/>
            <a:ext cx="7173326" cy="1495634"/>
          </a:xfrm>
          <a:prstGeom prst="rect">
            <a:avLst/>
          </a:prstGeom>
        </p:spPr>
      </p:pic>
      <p:sp>
        <p:nvSpPr>
          <p:cNvPr id="8" name="Arrow: Curved Down 7">
            <a:extLst>
              <a:ext uri="{FF2B5EF4-FFF2-40B4-BE49-F238E27FC236}">
                <a16:creationId xmlns:a16="http://schemas.microsoft.com/office/drawing/2014/main" id="{D91B0B53-C00B-53F2-D896-7CEF2CA55B63}"/>
              </a:ext>
            </a:extLst>
          </p:cNvPr>
          <p:cNvSpPr/>
          <p:nvPr/>
        </p:nvSpPr>
        <p:spPr>
          <a:xfrm rot="706160">
            <a:off x="3351537" y="3569210"/>
            <a:ext cx="3892543" cy="1295400"/>
          </a:xfrm>
          <a:prstGeom prst="curvedDownArrow">
            <a:avLst>
              <a:gd name="adj1" fmla="val 25000"/>
              <a:gd name="adj2" fmla="val 53162"/>
              <a:gd name="adj3" fmla="val 2421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Rectangle 8">
            <a:extLst>
              <a:ext uri="{FF2B5EF4-FFF2-40B4-BE49-F238E27FC236}">
                <a16:creationId xmlns:a16="http://schemas.microsoft.com/office/drawing/2014/main" id="{C69C5E5A-2327-C9D7-42AB-CC79ED7A7177}"/>
              </a:ext>
            </a:extLst>
          </p:cNvPr>
          <p:cNvSpPr/>
          <p:nvPr/>
        </p:nvSpPr>
        <p:spPr>
          <a:xfrm>
            <a:off x="2875280" y="3779520"/>
            <a:ext cx="1909714" cy="17373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CDE8BFF5-D518-184D-359D-0AFD33AEEB2A}"/>
              </a:ext>
            </a:extLst>
          </p:cNvPr>
          <p:cNvPicPr>
            <a:picLocks noChangeAspect="1"/>
          </p:cNvPicPr>
          <p:nvPr/>
        </p:nvPicPr>
        <p:blipFill>
          <a:blip r:embed="rId3"/>
          <a:stretch>
            <a:fillRect/>
          </a:stretch>
        </p:blipFill>
        <p:spPr>
          <a:xfrm>
            <a:off x="0" y="3201082"/>
            <a:ext cx="4601217" cy="800212"/>
          </a:xfrm>
          <a:prstGeom prst="rect">
            <a:avLst/>
          </a:prstGeom>
        </p:spPr>
      </p:pic>
    </p:spTree>
    <p:extLst>
      <p:ext uri="{BB962C8B-B14F-4D97-AF65-F5344CB8AC3E}">
        <p14:creationId xmlns:p14="http://schemas.microsoft.com/office/powerpoint/2010/main" val="2350795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09876-9A00-AD81-FCBF-FCBB42377EB8}"/>
              </a:ext>
            </a:extLst>
          </p:cNvPr>
          <p:cNvSpPr>
            <a:spLocks noGrp="1"/>
          </p:cNvSpPr>
          <p:nvPr>
            <p:ph type="title"/>
          </p:nvPr>
        </p:nvSpPr>
        <p:spPr/>
        <p:txBody>
          <a:bodyPr/>
          <a:lstStyle/>
          <a:p>
            <a:r>
              <a:rPr lang="en-GB" dirty="0"/>
              <a:t>Now lets edit our server code</a:t>
            </a:r>
          </a:p>
        </p:txBody>
      </p:sp>
      <p:sp>
        <p:nvSpPr>
          <p:cNvPr id="3" name="Content Placeholder 2">
            <a:extLst>
              <a:ext uri="{FF2B5EF4-FFF2-40B4-BE49-F238E27FC236}">
                <a16:creationId xmlns:a16="http://schemas.microsoft.com/office/drawing/2014/main" id="{D3A261BE-49DB-85E7-85B7-7E5D20895DA5}"/>
              </a:ext>
            </a:extLst>
          </p:cNvPr>
          <p:cNvSpPr>
            <a:spLocks noGrp="1"/>
          </p:cNvSpPr>
          <p:nvPr>
            <p:ph idx="1"/>
          </p:nvPr>
        </p:nvSpPr>
        <p:spPr/>
        <p:txBody>
          <a:bodyPr/>
          <a:lstStyle/>
          <a:p>
            <a:r>
              <a:rPr lang="en-GB" dirty="0"/>
              <a:t>Instead of </a:t>
            </a:r>
            <a:r>
              <a:rPr lang="en-GB" dirty="0" err="1"/>
              <a:t>app.listen</a:t>
            </a:r>
            <a:r>
              <a:rPr lang="en-GB" dirty="0"/>
              <a:t> to start our server we can use </a:t>
            </a:r>
            <a:r>
              <a:rPr lang="en-GB" dirty="0" err="1"/>
              <a:t>server.listen</a:t>
            </a:r>
            <a:endParaRPr lang="en-GB" dirty="0"/>
          </a:p>
          <a:p>
            <a:endParaRPr lang="en-GB" dirty="0"/>
          </a:p>
          <a:p>
            <a:endParaRPr lang="en-GB" dirty="0"/>
          </a:p>
          <a:p>
            <a:endParaRPr lang="en-GB" dirty="0"/>
          </a:p>
        </p:txBody>
      </p:sp>
      <p:pic>
        <p:nvPicPr>
          <p:cNvPr id="5" name="Picture 4">
            <a:extLst>
              <a:ext uri="{FF2B5EF4-FFF2-40B4-BE49-F238E27FC236}">
                <a16:creationId xmlns:a16="http://schemas.microsoft.com/office/drawing/2014/main" id="{F5778162-2B98-3B66-F7ED-CDA8EF486DE6}"/>
              </a:ext>
            </a:extLst>
          </p:cNvPr>
          <p:cNvPicPr>
            <a:picLocks noChangeAspect="1"/>
          </p:cNvPicPr>
          <p:nvPr/>
        </p:nvPicPr>
        <p:blipFill>
          <a:blip r:embed="rId2"/>
          <a:stretch>
            <a:fillRect/>
          </a:stretch>
        </p:blipFill>
        <p:spPr>
          <a:xfrm>
            <a:off x="0" y="2917334"/>
            <a:ext cx="3938927" cy="1766426"/>
          </a:xfrm>
          <a:prstGeom prst="rect">
            <a:avLst/>
          </a:prstGeom>
        </p:spPr>
      </p:pic>
      <p:pic>
        <p:nvPicPr>
          <p:cNvPr id="7" name="Picture 6">
            <a:extLst>
              <a:ext uri="{FF2B5EF4-FFF2-40B4-BE49-F238E27FC236}">
                <a16:creationId xmlns:a16="http://schemas.microsoft.com/office/drawing/2014/main" id="{63B7341C-5900-0AD1-AB6F-415058B0A5B1}"/>
              </a:ext>
            </a:extLst>
          </p:cNvPr>
          <p:cNvPicPr>
            <a:picLocks noChangeAspect="1"/>
          </p:cNvPicPr>
          <p:nvPr/>
        </p:nvPicPr>
        <p:blipFill>
          <a:blip r:embed="rId3"/>
          <a:stretch>
            <a:fillRect/>
          </a:stretch>
        </p:blipFill>
        <p:spPr>
          <a:xfrm>
            <a:off x="6723023" y="4730504"/>
            <a:ext cx="5106113" cy="1762371"/>
          </a:xfrm>
          <a:prstGeom prst="rect">
            <a:avLst/>
          </a:prstGeom>
        </p:spPr>
      </p:pic>
      <p:cxnSp>
        <p:nvCxnSpPr>
          <p:cNvPr id="9" name="Straight Arrow Connector 8">
            <a:extLst>
              <a:ext uri="{FF2B5EF4-FFF2-40B4-BE49-F238E27FC236}">
                <a16:creationId xmlns:a16="http://schemas.microsoft.com/office/drawing/2014/main" id="{A32898E0-8756-F912-E159-B344B9BF5621}"/>
              </a:ext>
            </a:extLst>
          </p:cNvPr>
          <p:cNvCxnSpPr>
            <a:cxnSpLocks/>
          </p:cNvCxnSpPr>
          <p:nvPr/>
        </p:nvCxnSpPr>
        <p:spPr>
          <a:xfrm>
            <a:off x="4007150" y="3793054"/>
            <a:ext cx="2715873" cy="828000"/>
          </a:xfrm>
          <a:prstGeom prst="straightConnector1">
            <a:avLst/>
          </a:prstGeom>
          <a:ln w="76200" cap="flat" cmpd="sng" algn="ctr">
            <a:solidFill>
              <a:srgbClr val="0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7808029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5D4D9-45D5-706C-D368-EA44863FDDD1}"/>
              </a:ext>
            </a:extLst>
          </p:cNvPr>
          <p:cNvSpPr>
            <a:spLocks noGrp="1"/>
          </p:cNvSpPr>
          <p:nvPr>
            <p:ph type="title"/>
          </p:nvPr>
        </p:nvSpPr>
        <p:spPr/>
        <p:txBody>
          <a:bodyPr/>
          <a:lstStyle/>
          <a:p>
            <a:r>
              <a:rPr lang="en-US" dirty="0"/>
              <a:t>Next add socket io to the client</a:t>
            </a:r>
            <a:endParaRPr lang="en-GB" dirty="0"/>
          </a:p>
        </p:txBody>
      </p:sp>
      <p:pic>
        <p:nvPicPr>
          <p:cNvPr id="7" name="Content Placeholder 6" descr="A computer screen shot of a computer code&#10;&#10;Description automatically generated">
            <a:extLst>
              <a:ext uri="{FF2B5EF4-FFF2-40B4-BE49-F238E27FC236}">
                <a16:creationId xmlns:a16="http://schemas.microsoft.com/office/drawing/2014/main" id="{38CEF29D-7A65-A89C-D603-0C3BCED960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8700" y="1027906"/>
            <a:ext cx="10134600" cy="3733800"/>
          </a:xfrm>
        </p:spPr>
      </p:pic>
      <p:sp>
        <p:nvSpPr>
          <p:cNvPr id="3" name="TextBox 2">
            <a:extLst>
              <a:ext uri="{FF2B5EF4-FFF2-40B4-BE49-F238E27FC236}">
                <a16:creationId xmlns:a16="http://schemas.microsoft.com/office/drawing/2014/main" id="{F09BEFCE-B681-35EA-B27A-E2469CA6A269}"/>
              </a:ext>
            </a:extLst>
          </p:cNvPr>
          <p:cNvSpPr txBox="1"/>
          <p:nvPr/>
        </p:nvSpPr>
        <p:spPr>
          <a:xfrm>
            <a:off x="1696720" y="3798769"/>
            <a:ext cx="9337040" cy="3416320"/>
          </a:xfrm>
          <a:prstGeom prst="rect">
            <a:avLst/>
          </a:prstGeom>
          <a:noFill/>
        </p:spPr>
        <p:txBody>
          <a:bodyPr wrap="square" rtlCol="0">
            <a:spAutoFit/>
          </a:bodyPr>
          <a:lstStyle/>
          <a:p>
            <a:r>
              <a:rPr lang="en-GB" dirty="0"/>
              <a:t>If your wondering how this socket.io.js file actually gets to your client. </a:t>
            </a:r>
            <a:r>
              <a:rPr lang="en-GB" dirty="0" err="1"/>
              <a:t>Heres</a:t>
            </a:r>
            <a:r>
              <a:rPr lang="en-GB" dirty="0"/>
              <a:t> how</a:t>
            </a:r>
          </a:p>
          <a:p>
            <a:endParaRPr lang="en-GB" dirty="0"/>
          </a:p>
          <a:p>
            <a:r>
              <a:rPr lang="en-GB" dirty="0"/>
              <a:t>The node package socket.io we installed earlier (</a:t>
            </a:r>
            <a:r>
              <a:rPr lang="en-GB" dirty="0" err="1"/>
              <a:t>npm</a:t>
            </a:r>
            <a:r>
              <a:rPr lang="en-GB" dirty="0"/>
              <a:t>) includes both the server side and client side code.</a:t>
            </a:r>
          </a:p>
          <a:p>
            <a:endParaRPr lang="en-GB" dirty="0"/>
          </a:p>
          <a:p>
            <a:r>
              <a:rPr lang="en-GB" dirty="0"/>
              <a:t>When we set up our server with socket io the endpoint /socket.io/socket.io.js was automatically created. </a:t>
            </a:r>
          </a:p>
          <a:p>
            <a:endParaRPr lang="en-GB" dirty="0"/>
          </a:p>
          <a:p>
            <a:r>
              <a:rPr lang="en-GB" dirty="0"/>
              <a:t>Anyone who has made a server so far has set up their own endpoints. Looks something like</a:t>
            </a:r>
          </a:p>
          <a:p>
            <a:r>
              <a:rPr lang="en-GB" dirty="0" err="1"/>
              <a:t>app.get</a:t>
            </a:r>
            <a:r>
              <a:rPr lang="en-GB" dirty="0"/>
              <a:t>(“Address”, (</a:t>
            </a:r>
            <a:r>
              <a:rPr lang="en-GB" dirty="0" err="1"/>
              <a:t>req</a:t>
            </a:r>
            <a:r>
              <a:rPr lang="en-GB" dirty="0"/>
              <a:t>, res) =&gt;{}); see if you can see it in your code</a:t>
            </a:r>
          </a:p>
          <a:p>
            <a:endParaRPr lang="en-GB" dirty="0"/>
          </a:p>
          <a:p>
            <a:endParaRPr lang="en-GB" dirty="0"/>
          </a:p>
        </p:txBody>
      </p:sp>
    </p:spTree>
    <p:extLst>
      <p:ext uri="{BB962C8B-B14F-4D97-AF65-F5344CB8AC3E}">
        <p14:creationId xmlns:p14="http://schemas.microsoft.com/office/powerpoint/2010/main" val="19001404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F4E75-C297-3BBF-B945-994551B957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AF8925-5979-0018-1EA1-19120045132E}"/>
              </a:ext>
            </a:extLst>
          </p:cNvPr>
          <p:cNvSpPr>
            <a:spLocks noGrp="1"/>
          </p:cNvSpPr>
          <p:nvPr>
            <p:ph type="title"/>
          </p:nvPr>
        </p:nvSpPr>
        <p:spPr/>
        <p:txBody>
          <a:bodyPr/>
          <a:lstStyle/>
          <a:p>
            <a:r>
              <a:rPr lang="en-US" dirty="0"/>
              <a:t>continued</a:t>
            </a:r>
            <a:endParaRPr lang="en-GB" dirty="0"/>
          </a:p>
        </p:txBody>
      </p:sp>
      <p:sp>
        <p:nvSpPr>
          <p:cNvPr id="3" name="TextBox 2">
            <a:extLst>
              <a:ext uri="{FF2B5EF4-FFF2-40B4-BE49-F238E27FC236}">
                <a16:creationId xmlns:a16="http://schemas.microsoft.com/office/drawing/2014/main" id="{D2CF4D2B-B1C7-1413-4A64-786C43C8D118}"/>
              </a:ext>
            </a:extLst>
          </p:cNvPr>
          <p:cNvSpPr txBox="1"/>
          <p:nvPr/>
        </p:nvSpPr>
        <p:spPr>
          <a:xfrm>
            <a:off x="1686560" y="1807409"/>
            <a:ext cx="9337040" cy="646331"/>
          </a:xfrm>
          <a:prstGeom prst="rect">
            <a:avLst/>
          </a:prstGeom>
          <a:noFill/>
        </p:spPr>
        <p:txBody>
          <a:bodyPr wrap="square" rtlCol="0">
            <a:spAutoFit/>
          </a:bodyPr>
          <a:lstStyle/>
          <a:p>
            <a:r>
              <a:rPr lang="en-GB" dirty="0"/>
              <a:t>Then when html sees our &lt;script&gt; tag it makes a http get request to the </a:t>
            </a:r>
            <a:r>
              <a:rPr lang="en-GB" dirty="0" err="1"/>
              <a:t>src</a:t>
            </a:r>
            <a:r>
              <a:rPr lang="en-GB" dirty="0"/>
              <a:t> which in this case is “socket.io/socket.io.js” and the server returns the client side library code</a:t>
            </a:r>
          </a:p>
        </p:txBody>
      </p:sp>
    </p:spTree>
    <p:extLst>
      <p:ext uri="{BB962C8B-B14F-4D97-AF65-F5344CB8AC3E}">
        <p14:creationId xmlns:p14="http://schemas.microsoft.com/office/powerpoint/2010/main" val="28505886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E2E5E-9659-13BF-EDD6-B69DFED84703}"/>
              </a:ext>
            </a:extLst>
          </p:cNvPr>
          <p:cNvSpPr>
            <a:spLocks noGrp="1"/>
          </p:cNvSpPr>
          <p:nvPr>
            <p:ph type="title"/>
          </p:nvPr>
        </p:nvSpPr>
        <p:spPr/>
        <p:txBody>
          <a:bodyPr/>
          <a:lstStyle/>
          <a:p>
            <a:r>
              <a:rPr lang="en-US" dirty="0"/>
              <a:t>Okay now we are ready to start using the library!</a:t>
            </a:r>
            <a:endParaRPr lang="en-GB" dirty="0"/>
          </a:p>
        </p:txBody>
      </p:sp>
      <p:sp>
        <p:nvSpPr>
          <p:cNvPr id="3" name="Content Placeholder 2">
            <a:extLst>
              <a:ext uri="{FF2B5EF4-FFF2-40B4-BE49-F238E27FC236}">
                <a16:creationId xmlns:a16="http://schemas.microsoft.com/office/drawing/2014/main" id="{C3BC731F-366E-D1A6-8201-3213CE2FF1E4}"/>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7028872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44442-37F8-D526-E206-5E8917F4E9F4}"/>
              </a:ext>
            </a:extLst>
          </p:cNvPr>
          <p:cNvSpPr>
            <a:spLocks noGrp="1"/>
          </p:cNvSpPr>
          <p:nvPr>
            <p:ph type="title"/>
          </p:nvPr>
        </p:nvSpPr>
        <p:spPr/>
        <p:txBody>
          <a:bodyPr/>
          <a:lstStyle/>
          <a:p>
            <a:r>
              <a:rPr lang="en-US" dirty="0"/>
              <a:t>Initialize in our script</a:t>
            </a:r>
            <a:endParaRPr lang="en-GB" dirty="0"/>
          </a:p>
        </p:txBody>
      </p:sp>
      <p:pic>
        <p:nvPicPr>
          <p:cNvPr id="6" name="Content Placeholder 5" descr="A black rectangular with colorful lights and text&#10;&#10;Description automatically generated">
            <a:extLst>
              <a:ext uri="{FF2B5EF4-FFF2-40B4-BE49-F238E27FC236}">
                <a16:creationId xmlns:a16="http://schemas.microsoft.com/office/drawing/2014/main" id="{497D7D8D-A558-49FE-735C-FEAEC2090E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52800" y="2134394"/>
            <a:ext cx="5486400" cy="3733800"/>
          </a:xfrm>
        </p:spPr>
      </p:pic>
    </p:spTree>
    <p:extLst>
      <p:ext uri="{BB962C8B-B14F-4D97-AF65-F5344CB8AC3E}">
        <p14:creationId xmlns:p14="http://schemas.microsoft.com/office/powerpoint/2010/main" val="28140807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2449D-6E38-4902-8B37-5772A00DA2C0}"/>
              </a:ext>
            </a:extLst>
          </p:cNvPr>
          <p:cNvSpPr>
            <a:spLocks noGrp="1"/>
          </p:cNvSpPr>
          <p:nvPr>
            <p:ph type="title"/>
          </p:nvPr>
        </p:nvSpPr>
        <p:spPr/>
        <p:txBody>
          <a:bodyPr/>
          <a:lstStyle/>
          <a:p>
            <a:r>
              <a:rPr lang="en-US" dirty="0"/>
              <a:t>Add this to our server</a:t>
            </a:r>
            <a:endParaRPr lang="en-GB" dirty="0"/>
          </a:p>
        </p:txBody>
      </p:sp>
      <p:pic>
        <p:nvPicPr>
          <p:cNvPr id="7" name="Content Placeholder 6" descr="A screen shot of a computer&#10;&#10;Description automatically generated">
            <a:extLst>
              <a:ext uri="{FF2B5EF4-FFF2-40B4-BE49-F238E27FC236}">
                <a16:creationId xmlns:a16="http://schemas.microsoft.com/office/drawing/2014/main" id="{C8D244BA-2CF4-D905-84FC-1089D6A627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57020"/>
            <a:ext cx="10515600" cy="3688548"/>
          </a:xfrm>
        </p:spPr>
      </p:pic>
    </p:spTree>
    <p:extLst>
      <p:ext uri="{BB962C8B-B14F-4D97-AF65-F5344CB8AC3E}">
        <p14:creationId xmlns:p14="http://schemas.microsoft.com/office/powerpoint/2010/main" val="18933343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0CA667-A1EE-9D5C-974C-9C8A0AA815AE}"/>
              </a:ext>
            </a:extLst>
          </p:cNvPr>
          <p:cNvSpPr>
            <a:spLocks noGrp="1"/>
          </p:cNvSpPr>
          <p:nvPr>
            <p:ph type="title"/>
          </p:nvPr>
        </p:nvSpPr>
        <p:spPr>
          <a:xfrm>
            <a:off x="630936" y="640823"/>
            <a:ext cx="3419856" cy="5583148"/>
          </a:xfrm>
        </p:spPr>
        <p:txBody>
          <a:bodyPr anchor="ctr">
            <a:normAutofit/>
          </a:bodyPr>
          <a:lstStyle/>
          <a:p>
            <a:r>
              <a:rPr lang="en-US" sz="5400"/>
              <a:t>Test</a:t>
            </a:r>
            <a:endParaRPr lang="en-GB" sz="5400"/>
          </a:p>
        </p:txBody>
      </p:sp>
      <p:sp>
        <p:nvSpPr>
          <p:cNvPr id="13"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necting to server">
            <a:hlinkClick r:id="" action="ppaction://media"/>
            <a:extLst>
              <a:ext uri="{FF2B5EF4-FFF2-40B4-BE49-F238E27FC236}">
                <a16:creationId xmlns:a16="http://schemas.microsoft.com/office/drawing/2014/main" id="{461F40CB-27E5-05DF-2614-B1E0A15122C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654296" y="648653"/>
            <a:ext cx="6894576" cy="3878198"/>
          </a:xfrm>
          <a:prstGeom prst="rect">
            <a:avLst/>
          </a:prstGeom>
        </p:spPr>
      </p:pic>
      <p:sp>
        <p:nvSpPr>
          <p:cNvPr id="8" name="Content Placeholder 7">
            <a:extLst>
              <a:ext uri="{FF2B5EF4-FFF2-40B4-BE49-F238E27FC236}">
                <a16:creationId xmlns:a16="http://schemas.microsoft.com/office/drawing/2014/main" id="{274B83DB-FAC7-5156-995F-9C3E7AEC7941}"/>
              </a:ext>
            </a:extLst>
          </p:cNvPr>
          <p:cNvSpPr>
            <a:spLocks noGrp="1"/>
          </p:cNvSpPr>
          <p:nvPr>
            <p:ph idx="1"/>
          </p:nvPr>
        </p:nvSpPr>
        <p:spPr>
          <a:xfrm>
            <a:off x="4654296" y="4798577"/>
            <a:ext cx="6894576" cy="1428487"/>
          </a:xfrm>
        </p:spPr>
        <p:txBody>
          <a:bodyPr anchor="t">
            <a:normAutofit/>
          </a:bodyPr>
          <a:lstStyle/>
          <a:p>
            <a:endParaRPr lang="en-US" sz="2200"/>
          </a:p>
        </p:txBody>
      </p:sp>
    </p:spTree>
    <p:extLst>
      <p:ext uri="{BB962C8B-B14F-4D97-AF65-F5344CB8AC3E}">
        <p14:creationId xmlns:p14="http://schemas.microsoft.com/office/powerpoint/2010/main" val="144276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6FBBD-108C-D5A6-6A22-93315F528602}"/>
              </a:ext>
            </a:extLst>
          </p:cNvPr>
          <p:cNvSpPr>
            <a:spLocks noGrp="1"/>
          </p:cNvSpPr>
          <p:nvPr>
            <p:ph type="title"/>
          </p:nvPr>
        </p:nvSpPr>
        <p:spPr/>
        <p:txBody>
          <a:bodyPr/>
          <a:lstStyle/>
          <a:p>
            <a:r>
              <a:rPr lang="en-GB" dirty="0"/>
              <a:t>Library</a:t>
            </a:r>
          </a:p>
        </p:txBody>
      </p:sp>
      <p:sp>
        <p:nvSpPr>
          <p:cNvPr id="3" name="Content Placeholder 2">
            <a:extLst>
              <a:ext uri="{FF2B5EF4-FFF2-40B4-BE49-F238E27FC236}">
                <a16:creationId xmlns:a16="http://schemas.microsoft.com/office/drawing/2014/main" id="{35C5E636-8969-4F6F-DB00-9A8C36D8AA34}"/>
              </a:ext>
            </a:extLst>
          </p:cNvPr>
          <p:cNvSpPr>
            <a:spLocks noGrp="1"/>
          </p:cNvSpPr>
          <p:nvPr>
            <p:ph idx="1"/>
          </p:nvPr>
        </p:nvSpPr>
        <p:spPr/>
        <p:txBody>
          <a:bodyPr/>
          <a:lstStyle/>
          <a:p>
            <a:r>
              <a:rPr lang="en-GB" dirty="0"/>
              <a:t>We will be using socket io to do our networking. Socket io is a library which makes working with </a:t>
            </a:r>
            <a:r>
              <a:rPr lang="en-GB" dirty="0" err="1"/>
              <a:t>websockets</a:t>
            </a:r>
            <a:r>
              <a:rPr lang="en-GB" dirty="0"/>
              <a:t> super easy and convenient.</a:t>
            </a:r>
          </a:p>
        </p:txBody>
      </p:sp>
    </p:spTree>
    <p:extLst>
      <p:ext uri="{BB962C8B-B14F-4D97-AF65-F5344CB8AC3E}">
        <p14:creationId xmlns:p14="http://schemas.microsoft.com/office/powerpoint/2010/main" val="39319737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23EAF-6376-F35F-3E16-CCB459C7ACA1}"/>
              </a:ext>
            </a:extLst>
          </p:cNvPr>
          <p:cNvSpPr>
            <a:spLocks noGrp="1"/>
          </p:cNvSpPr>
          <p:nvPr>
            <p:ph type="title"/>
          </p:nvPr>
        </p:nvSpPr>
        <p:spPr/>
        <p:txBody>
          <a:bodyPr/>
          <a:lstStyle/>
          <a:p>
            <a:r>
              <a:rPr lang="en-GB" dirty="0"/>
              <a:t>The server can send messages to the client if it wants</a:t>
            </a:r>
          </a:p>
        </p:txBody>
      </p:sp>
      <p:pic>
        <p:nvPicPr>
          <p:cNvPr id="9" name="Content Placeholder 8" descr="A screen shot of a computer code&#10;&#10;Description automatically generated">
            <a:extLst>
              <a:ext uri="{FF2B5EF4-FFF2-40B4-BE49-F238E27FC236}">
                <a16:creationId xmlns:a16="http://schemas.microsoft.com/office/drawing/2014/main" id="{FDE968B2-75C1-E0A7-1994-BCE1AFE388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26151" y="1825625"/>
            <a:ext cx="6339697" cy="4351338"/>
          </a:xfrm>
        </p:spPr>
      </p:pic>
    </p:spTree>
    <p:extLst>
      <p:ext uri="{BB962C8B-B14F-4D97-AF65-F5344CB8AC3E}">
        <p14:creationId xmlns:p14="http://schemas.microsoft.com/office/powerpoint/2010/main" val="32287561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13968-E546-894E-8DFE-60D2634BF2F9}"/>
              </a:ext>
            </a:extLst>
          </p:cNvPr>
          <p:cNvSpPr>
            <a:spLocks noGrp="1"/>
          </p:cNvSpPr>
          <p:nvPr>
            <p:ph type="title"/>
          </p:nvPr>
        </p:nvSpPr>
        <p:spPr/>
        <p:txBody>
          <a:bodyPr/>
          <a:lstStyle/>
          <a:p>
            <a:r>
              <a:rPr lang="en-GB" dirty="0"/>
              <a:t>And we can create event handlers to react to these messages</a:t>
            </a:r>
          </a:p>
        </p:txBody>
      </p:sp>
      <p:pic>
        <p:nvPicPr>
          <p:cNvPr id="5" name="Content Placeholder 4" descr="A screen shot of a computer program&#10;&#10;Description automatically generated">
            <a:extLst>
              <a:ext uri="{FF2B5EF4-FFF2-40B4-BE49-F238E27FC236}">
                <a16:creationId xmlns:a16="http://schemas.microsoft.com/office/drawing/2014/main" id="{28B3A5BD-8036-13B1-4FB1-D447F26C1E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0675" y="1829594"/>
            <a:ext cx="9010650" cy="4343400"/>
          </a:xfrm>
        </p:spPr>
      </p:pic>
    </p:spTree>
    <p:extLst>
      <p:ext uri="{BB962C8B-B14F-4D97-AF65-F5344CB8AC3E}">
        <p14:creationId xmlns:p14="http://schemas.microsoft.com/office/powerpoint/2010/main" val="17893662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DE811-56D4-97AB-5999-209EDEDE7847}"/>
              </a:ext>
            </a:extLst>
          </p:cNvPr>
          <p:cNvSpPr>
            <a:spLocks noGrp="1"/>
          </p:cNvSpPr>
          <p:nvPr>
            <p:ph type="title"/>
          </p:nvPr>
        </p:nvSpPr>
        <p:spPr/>
        <p:txBody>
          <a:bodyPr/>
          <a:lstStyle/>
          <a:p>
            <a:r>
              <a:rPr lang="en-GB" dirty="0"/>
              <a:t>Test</a:t>
            </a:r>
          </a:p>
        </p:txBody>
      </p:sp>
      <p:pic>
        <p:nvPicPr>
          <p:cNvPr id="5" name="Content Placeholder 4" descr="A screenshot of a computer&#10;&#10;Description automatically generated">
            <a:extLst>
              <a:ext uri="{FF2B5EF4-FFF2-40B4-BE49-F238E27FC236}">
                <a16:creationId xmlns:a16="http://schemas.microsoft.com/office/drawing/2014/main" id="{B52A6812-2698-8977-4258-1DA482AE07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1208" y="1574800"/>
            <a:ext cx="8729583" cy="4918075"/>
          </a:xfrm>
        </p:spPr>
      </p:pic>
    </p:spTree>
    <p:extLst>
      <p:ext uri="{BB962C8B-B14F-4D97-AF65-F5344CB8AC3E}">
        <p14:creationId xmlns:p14="http://schemas.microsoft.com/office/powerpoint/2010/main" val="27386034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49532-8A40-BB7E-463A-BCE100C8BBCA}"/>
              </a:ext>
            </a:extLst>
          </p:cNvPr>
          <p:cNvSpPr>
            <a:spLocks noGrp="1"/>
          </p:cNvSpPr>
          <p:nvPr>
            <p:ph type="title"/>
          </p:nvPr>
        </p:nvSpPr>
        <p:spPr/>
        <p:txBody>
          <a:bodyPr/>
          <a:lstStyle/>
          <a:p>
            <a:r>
              <a:rPr lang="en-GB" dirty="0"/>
              <a:t>We can send custom data too if we want</a:t>
            </a:r>
          </a:p>
        </p:txBody>
      </p:sp>
      <p:pic>
        <p:nvPicPr>
          <p:cNvPr id="5" name="Content Placeholder 4" descr="A computer screen with text on it&#10;&#10;Description automatically generated">
            <a:extLst>
              <a:ext uri="{FF2B5EF4-FFF2-40B4-BE49-F238E27FC236}">
                <a16:creationId xmlns:a16="http://schemas.microsoft.com/office/drawing/2014/main" id="{DB44B774-A04C-D401-026A-A7AD4A13CC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5057" y="1658010"/>
            <a:ext cx="8581886" cy="4834865"/>
          </a:xfrm>
        </p:spPr>
      </p:pic>
    </p:spTree>
    <p:extLst>
      <p:ext uri="{BB962C8B-B14F-4D97-AF65-F5344CB8AC3E}">
        <p14:creationId xmlns:p14="http://schemas.microsoft.com/office/powerpoint/2010/main" val="16530153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7D5DE-E1BB-006C-97E5-7D4D9ACCB3EF}"/>
              </a:ext>
            </a:extLst>
          </p:cNvPr>
          <p:cNvSpPr>
            <a:spLocks noGrp="1"/>
          </p:cNvSpPr>
          <p:nvPr>
            <p:ph type="title"/>
          </p:nvPr>
        </p:nvSpPr>
        <p:spPr/>
        <p:txBody>
          <a:bodyPr/>
          <a:lstStyle/>
          <a:p>
            <a:r>
              <a:rPr lang="en-GB" dirty="0"/>
              <a:t>So what custom data can we send?</a:t>
            </a:r>
          </a:p>
        </p:txBody>
      </p:sp>
      <p:sp>
        <p:nvSpPr>
          <p:cNvPr id="3" name="Content Placeholder 2">
            <a:extLst>
              <a:ext uri="{FF2B5EF4-FFF2-40B4-BE49-F238E27FC236}">
                <a16:creationId xmlns:a16="http://schemas.microsoft.com/office/drawing/2014/main" id="{986F488B-9EFE-3E4B-8E59-471DB34047F0}"/>
              </a:ext>
            </a:extLst>
          </p:cNvPr>
          <p:cNvSpPr>
            <a:spLocks noGrp="1"/>
          </p:cNvSpPr>
          <p:nvPr>
            <p:ph idx="1"/>
          </p:nvPr>
        </p:nvSpPr>
        <p:spPr/>
        <p:txBody>
          <a:bodyPr/>
          <a:lstStyle/>
          <a:p>
            <a:r>
              <a:rPr lang="en-GB" dirty="0"/>
              <a:t>Pretty much anything!! As long as it can be serialized to JSON!</a:t>
            </a:r>
          </a:p>
          <a:p>
            <a:r>
              <a:rPr lang="en-GB" dirty="0"/>
              <a:t>This includes all of our primitive types:</a:t>
            </a:r>
          </a:p>
          <a:p>
            <a:pPr lvl="1"/>
            <a:r>
              <a:rPr lang="en-GB" dirty="0"/>
              <a:t>Strings, numbers, Booleans and Null</a:t>
            </a:r>
          </a:p>
          <a:p>
            <a:pPr lvl="1"/>
            <a:endParaRPr lang="en-GB" dirty="0"/>
          </a:p>
          <a:p>
            <a:r>
              <a:rPr lang="en-GB" dirty="0"/>
              <a:t>We can also send objects and arrays (as long as the contents are serializable, don’t worry in my experience they always are)</a:t>
            </a:r>
          </a:p>
        </p:txBody>
      </p:sp>
    </p:spTree>
    <p:extLst>
      <p:ext uri="{BB962C8B-B14F-4D97-AF65-F5344CB8AC3E}">
        <p14:creationId xmlns:p14="http://schemas.microsoft.com/office/powerpoint/2010/main" val="4609196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35DE9-BA48-5561-3AF4-AFD7281F8C03}"/>
              </a:ext>
            </a:extLst>
          </p:cNvPr>
          <p:cNvSpPr>
            <a:spLocks noGrp="1"/>
          </p:cNvSpPr>
          <p:nvPr>
            <p:ph type="title"/>
          </p:nvPr>
        </p:nvSpPr>
        <p:spPr/>
        <p:txBody>
          <a:bodyPr/>
          <a:lstStyle/>
          <a:p>
            <a:r>
              <a:rPr lang="en-GB" dirty="0"/>
              <a:t>Question</a:t>
            </a:r>
          </a:p>
        </p:txBody>
      </p:sp>
      <p:sp>
        <p:nvSpPr>
          <p:cNvPr id="3" name="Content Placeholder 2">
            <a:extLst>
              <a:ext uri="{FF2B5EF4-FFF2-40B4-BE49-F238E27FC236}">
                <a16:creationId xmlns:a16="http://schemas.microsoft.com/office/drawing/2014/main" id="{0AB8C3DD-2D02-2E45-0802-B585E9E41BAA}"/>
              </a:ext>
            </a:extLst>
          </p:cNvPr>
          <p:cNvSpPr>
            <a:spLocks noGrp="1"/>
          </p:cNvSpPr>
          <p:nvPr>
            <p:ph idx="1"/>
          </p:nvPr>
        </p:nvSpPr>
        <p:spPr/>
        <p:txBody>
          <a:bodyPr/>
          <a:lstStyle/>
          <a:p>
            <a:r>
              <a:rPr lang="en-GB" dirty="0"/>
              <a:t>What is some </a:t>
            </a:r>
            <a:r>
              <a:rPr lang="en-GB" b="1" dirty="0"/>
              <a:t>data </a:t>
            </a:r>
            <a:r>
              <a:rPr lang="en-GB" dirty="0"/>
              <a:t>that might be useful to send to the server or synchronise between clients?</a:t>
            </a:r>
          </a:p>
        </p:txBody>
      </p:sp>
    </p:spTree>
    <p:extLst>
      <p:ext uri="{BB962C8B-B14F-4D97-AF65-F5344CB8AC3E}">
        <p14:creationId xmlns:p14="http://schemas.microsoft.com/office/powerpoint/2010/main" val="13219138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C30B2-89E3-F0B9-23FD-ECCE6853E408}"/>
              </a:ext>
            </a:extLst>
          </p:cNvPr>
          <p:cNvSpPr>
            <a:spLocks noGrp="1"/>
          </p:cNvSpPr>
          <p:nvPr>
            <p:ph type="title"/>
          </p:nvPr>
        </p:nvSpPr>
        <p:spPr/>
        <p:txBody>
          <a:bodyPr/>
          <a:lstStyle/>
          <a:p>
            <a:r>
              <a:rPr lang="en-GB" dirty="0"/>
              <a:t>Answer</a:t>
            </a:r>
          </a:p>
        </p:txBody>
      </p:sp>
      <p:sp>
        <p:nvSpPr>
          <p:cNvPr id="3" name="Content Placeholder 2">
            <a:extLst>
              <a:ext uri="{FF2B5EF4-FFF2-40B4-BE49-F238E27FC236}">
                <a16:creationId xmlns:a16="http://schemas.microsoft.com/office/drawing/2014/main" id="{7260FACA-3230-CC39-7B4D-07D5F76E49D0}"/>
              </a:ext>
            </a:extLst>
          </p:cNvPr>
          <p:cNvSpPr>
            <a:spLocks noGrp="1"/>
          </p:cNvSpPr>
          <p:nvPr>
            <p:ph idx="1"/>
          </p:nvPr>
        </p:nvSpPr>
        <p:spPr/>
        <p:txBody>
          <a:bodyPr/>
          <a:lstStyle/>
          <a:p>
            <a:r>
              <a:rPr lang="en-GB" dirty="0"/>
              <a:t>Position</a:t>
            </a:r>
          </a:p>
          <a:p>
            <a:r>
              <a:rPr lang="en-GB" dirty="0"/>
              <a:t>Rotation (in y axis)</a:t>
            </a:r>
          </a:p>
          <a:p>
            <a:r>
              <a:rPr lang="en-GB" dirty="0"/>
              <a:t>Ammo count</a:t>
            </a:r>
          </a:p>
          <a:p>
            <a:r>
              <a:rPr lang="en-GB" dirty="0"/>
              <a:t>Health</a:t>
            </a:r>
          </a:p>
          <a:p>
            <a:r>
              <a:rPr lang="en-GB" dirty="0"/>
              <a:t>Messages if game has an in-built chat messaging system</a:t>
            </a:r>
          </a:p>
          <a:p>
            <a:endParaRPr lang="en-GB" dirty="0"/>
          </a:p>
          <a:p>
            <a:pPr marL="0" indent="0">
              <a:buNone/>
            </a:pPr>
            <a:r>
              <a:rPr lang="en-GB" dirty="0"/>
              <a:t>And probably more…</a:t>
            </a:r>
          </a:p>
        </p:txBody>
      </p:sp>
    </p:spTree>
    <p:extLst>
      <p:ext uri="{BB962C8B-B14F-4D97-AF65-F5344CB8AC3E}">
        <p14:creationId xmlns:p14="http://schemas.microsoft.com/office/powerpoint/2010/main" val="339119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down)">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9A079-B0B9-F1D3-2D3D-3C4A3D348731}"/>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D2B6F8C6-15B1-5DAC-F7AF-3DC3B006AA36}"/>
              </a:ext>
            </a:extLst>
          </p:cNvPr>
          <p:cNvSpPr>
            <a:spLocks noGrp="1"/>
          </p:cNvSpPr>
          <p:nvPr>
            <p:ph idx="1"/>
          </p:nvPr>
        </p:nvSpPr>
        <p:spPr/>
        <p:txBody>
          <a:bodyPr/>
          <a:lstStyle/>
          <a:p>
            <a:r>
              <a:rPr lang="en-GB" dirty="0"/>
              <a:t>In this demonstration we will only be sharing positional data for simplicity's sake</a:t>
            </a:r>
          </a:p>
        </p:txBody>
      </p:sp>
    </p:spTree>
    <p:extLst>
      <p:ext uri="{BB962C8B-B14F-4D97-AF65-F5344CB8AC3E}">
        <p14:creationId xmlns:p14="http://schemas.microsoft.com/office/powerpoint/2010/main" val="19762845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31388-12F2-C469-5E3A-74CD4B7B3ABC}"/>
              </a:ext>
            </a:extLst>
          </p:cNvPr>
          <p:cNvSpPr>
            <a:spLocks noGrp="1"/>
          </p:cNvSpPr>
          <p:nvPr>
            <p:ph type="title"/>
          </p:nvPr>
        </p:nvSpPr>
        <p:spPr/>
        <p:txBody>
          <a:bodyPr/>
          <a:lstStyle/>
          <a:p>
            <a:r>
              <a:rPr lang="en-GB" dirty="0"/>
              <a:t>What messages will need to be sent?</a:t>
            </a:r>
          </a:p>
        </p:txBody>
      </p:sp>
      <p:sp>
        <p:nvSpPr>
          <p:cNvPr id="3" name="Content Placeholder 2">
            <a:extLst>
              <a:ext uri="{FF2B5EF4-FFF2-40B4-BE49-F238E27FC236}">
                <a16:creationId xmlns:a16="http://schemas.microsoft.com/office/drawing/2014/main" id="{0FDBC8F8-30B1-BF9A-2FEF-A8EF79B28839}"/>
              </a:ext>
            </a:extLst>
          </p:cNvPr>
          <p:cNvSpPr>
            <a:spLocks noGrp="1"/>
          </p:cNvSpPr>
          <p:nvPr>
            <p:ph idx="1"/>
          </p:nvPr>
        </p:nvSpPr>
        <p:spPr/>
        <p:txBody>
          <a:bodyPr>
            <a:normAutofit lnSpcReduction="10000"/>
          </a:bodyPr>
          <a:lstStyle/>
          <a:p>
            <a:pPr marL="0" indent="0">
              <a:buNone/>
            </a:pPr>
            <a:r>
              <a:rPr lang="en-GB" sz="4000" dirty="0"/>
              <a:t>To Server from Client</a:t>
            </a:r>
          </a:p>
          <a:p>
            <a:r>
              <a:rPr lang="en-GB" sz="2000" dirty="0"/>
              <a:t>A message to get the position of another player (to spawn them in the correct place)</a:t>
            </a:r>
          </a:p>
          <a:p>
            <a:r>
              <a:rPr lang="en-GB" sz="2000" dirty="0"/>
              <a:t>A message to notify the server when the client moves around</a:t>
            </a:r>
          </a:p>
          <a:p>
            <a:endParaRPr lang="en-GB" sz="2000" dirty="0"/>
          </a:p>
          <a:p>
            <a:pPr marL="0" indent="0">
              <a:buNone/>
            </a:pPr>
            <a:r>
              <a:rPr lang="en-GB" sz="4000" dirty="0"/>
              <a:t>To Client from Server</a:t>
            </a:r>
          </a:p>
          <a:p>
            <a:r>
              <a:rPr lang="en-GB" sz="2000" dirty="0"/>
              <a:t>A message to welcome the user when they connect </a:t>
            </a:r>
          </a:p>
          <a:p>
            <a:r>
              <a:rPr lang="en-GB" sz="2000" dirty="0"/>
              <a:t>A message to notify the other clients when a new client has connected</a:t>
            </a:r>
          </a:p>
          <a:p>
            <a:r>
              <a:rPr lang="en-GB" sz="2000" dirty="0"/>
              <a:t>A message to notify a newly connected client of the already connected clients</a:t>
            </a:r>
          </a:p>
          <a:p>
            <a:r>
              <a:rPr lang="en-GB" sz="2000" dirty="0"/>
              <a:t>A message to notify other clients when a client has disconnected</a:t>
            </a:r>
          </a:p>
          <a:p>
            <a:r>
              <a:rPr lang="en-GB" sz="2000" dirty="0"/>
              <a:t>A message to notify other clients when a client moves around (synch movement)</a:t>
            </a:r>
          </a:p>
        </p:txBody>
      </p:sp>
    </p:spTree>
    <p:extLst>
      <p:ext uri="{BB962C8B-B14F-4D97-AF65-F5344CB8AC3E}">
        <p14:creationId xmlns:p14="http://schemas.microsoft.com/office/powerpoint/2010/main" val="9435521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B2F28-5125-1CB4-D767-119A29ED1739}"/>
              </a:ext>
            </a:extLst>
          </p:cNvPr>
          <p:cNvSpPr>
            <a:spLocks noGrp="1"/>
          </p:cNvSpPr>
          <p:nvPr>
            <p:ph type="title"/>
          </p:nvPr>
        </p:nvSpPr>
        <p:spPr/>
        <p:txBody>
          <a:bodyPr/>
          <a:lstStyle/>
          <a:p>
            <a:r>
              <a:rPr lang="en-GB" dirty="0"/>
              <a:t>Skeleton Code for Server networking</a:t>
            </a:r>
          </a:p>
        </p:txBody>
      </p:sp>
      <p:pic>
        <p:nvPicPr>
          <p:cNvPr id="7" name="Content Placeholder 6" descr="A screenshot of a computer program&#10;&#10;Description automatically generated">
            <a:extLst>
              <a:ext uri="{FF2B5EF4-FFF2-40B4-BE49-F238E27FC236}">
                <a16:creationId xmlns:a16="http://schemas.microsoft.com/office/drawing/2014/main" id="{52C1D798-5342-9527-67B3-E1680637268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18824" y="1387856"/>
            <a:ext cx="6754352" cy="5470144"/>
          </a:xfrm>
        </p:spPr>
      </p:pic>
    </p:spTree>
    <p:extLst>
      <p:ext uri="{BB962C8B-B14F-4D97-AF65-F5344CB8AC3E}">
        <p14:creationId xmlns:p14="http://schemas.microsoft.com/office/powerpoint/2010/main" val="1987896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8BD34-0F6D-6273-4548-DBA6646E8DE7}"/>
              </a:ext>
            </a:extLst>
          </p:cNvPr>
          <p:cNvSpPr>
            <a:spLocks noGrp="1"/>
          </p:cNvSpPr>
          <p:nvPr>
            <p:ph type="title"/>
          </p:nvPr>
        </p:nvSpPr>
        <p:spPr/>
        <p:txBody>
          <a:bodyPr/>
          <a:lstStyle/>
          <a:p>
            <a:r>
              <a:rPr lang="en-GB" dirty="0"/>
              <a:t>What is a socket</a:t>
            </a:r>
          </a:p>
        </p:txBody>
      </p:sp>
      <p:sp>
        <p:nvSpPr>
          <p:cNvPr id="3" name="Content Placeholder 2">
            <a:extLst>
              <a:ext uri="{FF2B5EF4-FFF2-40B4-BE49-F238E27FC236}">
                <a16:creationId xmlns:a16="http://schemas.microsoft.com/office/drawing/2014/main" id="{C51239A1-4D05-7393-048A-21824BF5E98F}"/>
              </a:ext>
            </a:extLst>
          </p:cNvPr>
          <p:cNvSpPr>
            <a:spLocks noGrp="1"/>
          </p:cNvSpPr>
          <p:nvPr>
            <p:ph idx="1"/>
          </p:nvPr>
        </p:nvSpPr>
        <p:spPr/>
        <p:txBody>
          <a:bodyPr/>
          <a:lstStyle/>
          <a:p>
            <a:r>
              <a:rPr lang="en-GB" dirty="0"/>
              <a:t>A socket is a communication protocol allowing for a persistent two-way connection between devices facilitating real time data transfer.</a:t>
            </a:r>
          </a:p>
        </p:txBody>
      </p:sp>
    </p:spTree>
    <p:extLst>
      <p:ext uri="{BB962C8B-B14F-4D97-AF65-F5344CB8AC3E}">
        <p14:creationId xmlns:p14="http://schemas.microsoft.com/office/powerpoint/2010/main" val="6591797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818C7-35CA-3282-C895-039DAB794364}"/>
              </a:ext>
            </a:extLst>
          </p:cNvPr>
          <p:cNvSpPr>
            <a:spLocks noGrp="1"/>
          </p:cNvSpPr>
          <p:nvPr>
            <p:ph type="title"/>
          </p:nvPr>
        </p:nvSpPr>
        <p:spPr/>
        <p:txBody>
          <a:bodyPr/>
          <a:lstStyle/>
          <a:p>
            <a:r>
              <a:rPr lang="en-GB" dirty="0"/>
              <a:t>Skeleton code client</a:t>
            </a:r>
          </a:p>
        </p:txBody>
      </p:sp>
      <p:pic>
        <p:nvPicPr>
          <p:cNvPr id="13" name="Content Placeholder 12" descr="A screenshot of a computer program&#10;&#10;Description automatically generated">
            <a:extLst>
              <a:ext uri="{FF2B5EF4-FFF2-40B4-BE49-F238E27FC236}">
                <a16:creationId xmlns:a16="http://schemas.microsoft.com/office/drawing/2014/main" id="{ED2A4EB9-FF41-764E-D6C6-7E246DE4A3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48204" y="1398885"/>
            <a:ext cx="6295592" cy="5459115"/>
          </a:xfrm>
        </p:spPr>
      </p:pic>
    </p:spTree>
    <p:extLst>
      <p:ext uri="{BB962C8B-B14F-4D97-AF65-F5344CB8AC3E}">
        <p14:creationId xmlns:p14="http://schemas.microsoft.com/office/powerpoint/2010/main" val="27121589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329F2-5D32-CDC0-FC84-7ACFD853E569}"/>
              </a:ext>
            </a:extLst>
          </p:cNvPr>
          <p:cNvSpPr>
            <a:spLocks noGrp="1"/>
          </p:cNvSpPr>
          <p:nvPr>
            <p:ph type="title"/>
          </p:nvPr>
        </p:nvSpPr>
        <p:spPr/>
        <p:txBody>
          <a:bodyPr/>
          <a:lstStyle/>
          <a:p>
            <a:r>
              <a:rPr lang="en-GB" dirty="0"/>
              <a:t>Steps to now get multiplayer logic working</a:t>
            </a:r>
          </a:p>
        </p:txBody>
      </p:sp>
      <p:sp>
        <p:nvSpPr>
          <p:cNvPr id="3" name="Content Placeholder 2">
            <a:extLst>
              <a:ext uri="{FF2B5EF4-FFF2-40B4-BE49-F238E27FC236}">
                <a16:creationId xmlns:a16="http://schemas.microsoft.com/office/drawing/2014/main" id="{CF36DF14-461B-1C13-D5B9-CF81B6ECCE02}"/>
              </a:ext>
            </a:extLst>
          </p:cNvPr>
          <p:cNvSpPr>
            <a:spLocks noGrp="1"/>
          </p:cNvSpPr>
          <p:nvPr>
            <p:ph idx="1"/>
          </p:nvPr>
        </p:nvSpPr>
        <p:spPr/>
        <p:txBody>
          <a:bodyPr/>
          <a:lstStyle/>
          <a:p>
            <a:r>
              <a:rPr lang="en-GB" dirty="0"/>
              <a:t>Spawn player/client 1 and 2 in different positions (will have to keep track of number of clients)</a:t>
            </a:r>
          </a:p>
          <a:p>
            <a:r>
              <a:rPr lang="en-GB" dirty="0"/>
              <a:t>Spawn a representation of client 2, client side, on client 1’s screen and vice versa</a:t>
            </a:r>
          </a:p>
          <a:p>
            <a:r>
              <a:rPr lang="en-GB" dirty="0"/>
              <a:t>Network the movement of both clients</a:t>
            </a:r>
          </a:p>
          <a:p>
            <a:r>
              <a:rPr lang="en-GB" dirty="0"/>
              <a:t>Gracefully handle players quitting</a:t>
            </a:r>
          </a:p>
        </p:txBody>
      </p:sp>
    </p:spTree>
    <p:extLst>
      <p:ext uri="{BB962C8B-B14F-4D97-AF65-F5344CB8AC3E}">
        <p14:creationId xmlns:p14="http://schemas.microsoft.com/office/powerpoint/2010/main" val="36231872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8EFEC-DA67-F1BC-CDCB-A179C6401073}"/>
              </a:ext>
            </a:extLst>
          </p:cNvPr>
          <p:cNvSpPr>
            <a:spLocks noGrp="1"/>
          </p:cNvSpPr>
          <p:nvPr>
            <p:ph type="title"/>
          </p:nvPr>
        </p:nvSpPr>
        <p:spPr/>
        <p:txBody>
          <a:bodyPr>
            <a:noAutofit/>
          </a:bodyPr>
          <a:lstStyle/>
          <a:p>
            <a:r>
              <a:rPr lang="en-GB" sz="4000" dirty="0"/>
              <a:t>Spawn player/client 1 and 2 in different positions (will have to keep track of number of clients)</a:t>
            </a:r>
            <a:br>
              <a:rPr lang="en-GB" sz="3200" dirty="0"/>
            </a:br>
            <a:endParaRPr lang="en-GB" sz="3200" dirty="0"/>
          </a:p>
        </p:txBody>
      </p:sp>
      <p:sp>
        <p:nvSpPr>
          <p:cNvPr id="3" name="Content Placeholder 2">
            <a:extLst>
              <a:ext uri="{FF2B5EF4-FFF2-40B4-BE49-F238E27FC236}">
                <a16:creationId xmlns:a16="http://schemas.microsoft.com/office/drawing/2014/main" id="{C2ED0E2B-0517-66FF-EDCB-FAA59A3021EC}"/>
              </a:ext>
            </a:extLst>
          </p:cNvPr>
          <p:cNvSpPr>
            <a:spLocks noGrp="1"/>
          </p:cNvSpPr>
          <p:nvPr>
            <p:ph idx="1"/>
          </p:nvPr>
        </p:nvSpPr>
        <p:spPr/>
        <p:txBody>
          <a:bodyPr/>
          <a:lstStyle/>
          <a:p>
            <a:pPr marL="0" indent="0">
              <a:buNone/>
            </a:pPr>
            <a:r>
              <a:rPr lang="en-GB" sz="4000" dirty="0"/>
              <a:t>Pseudocode</a:t>
            </a:r>
            <a:r>
              <a:rPr lang="en-GB" dirty="0"/>
              <a:t> </a:t>
            </a:r>
          </a:p>
          <a:p>
            <a:pPr marL="514350" indent="-514350">
              <a:buFont typeface="+mj-lt"/>
              <a:buAutoNum type="arabicPeriod"/>
            </a:pPr>
            <a:r>
              <a:rPr lang="en-GB" sz="2400" dirty="0"/>
              <a:t>Have the server keep track of the number of clients connected</a:t>
            </a:r>
          </a:p>
          <a:p>
            <a:pPr marL="514350" indent="-514350">
              <a:buFont typeface="+mj-lt"/>
              <a:buAutoNum type="arabicPeriod"/>
            </a:pPr>
            <a:r>
              <a:rPr lang="en-GB" sz="2400" dirty="0"/>
              <a:t>When you send the welcome message also send the number of clients connected</a:t>
            </a:r>
          </a:p>
          <a:p>
            <a:pPr marL="514350" indent="-514350">
              <a:buFont typeface="+mj-lt"/>
              <a:buAutoNum type="arabicPeriod"/>
            </a:pPr>
            <a:r>
              <a:rPr lang="en-GB" sz="2400" dirty="0"/>
              <a:t>When the client receives the welcome message they can do a simple if else statement to check if they are the first client or not and spawn themselves in the appropriate pre set position</a:t>
            </a:r>
          </a:p>
        </p:txBody>
      </p:sp>
    </p:spTree>
    <p:extLst>
      <p:ext uri="{BB962C8B-B14F-4D97-AF65-F5344CB8AC3E}">
        <p14:creationId xmlns:p14="http://schemas.microsoft.com/office/powerpoint/2010/main" val="37076520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346D9-68B9-A208-1527-9662E0C3D6DB}"/>
              </a:ext>
            </a:extLst>
          </p:cNvPr>
          <p:cNvSpPr>
            <a:spLocks noGrp="1"/>
          </p:cNvSpPr>
          <p:nvPr>
            <p:ph type="title"/>
          </p:nvPr>
        </p:nvSpPr>
        <p:spPr/>
        <p:txBody>
          <a:bodyPr/>
          <a:lstStyle/>
          <a:p>
            <a:endParaRPr lang="en-GB"/>
          </a:p>
        </p:txBody>
      </p:sp>
      <p:pic>
        <p:nvPicPr>
          <p:cNvPr id="5" name="Content Placeholder 4" descr="A screen shot of a computer code&#10;&#10;Description automatically generated">
            <a:extLst>
              <a:ext uri="{FF2B5EF4-FFF2-40B4-BE49-F238E27FC236}">
                <a16:creationId xmlns:a16="http://schemas.microsoft.com/office/drawing/2014/main" id="{5748A507-C619-D765-349D-95815E250E5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37348"/>
            <a:ext cx="4732730" cy="4351338"/>
          </a:xfrm>
        </p:spPr>
      </p:pic>
      <p:pic>
        <p:nvPicPr>
          <p:cNvPr id="7" name="Picture 6" descr="A screen shot of a computer code&#10;&#10;Description automatically generated">
            <a:extLst>
              <a:ext uri="{FF2B5EF4-FFF2-40B4-BE49-F238E27FC236}">
                <a16:creationId xmlns:a16="http://schemas.microsoft.com/office/drawing/2014/main" id="{3569646E-4524-7071-3A7E-0F295BA5F8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8914" y="2257500"/>
            <a:ext cx="7104102" cy="3511034"/>
          </a:xfrm>
          <a:prstGeom prst="rect">
            <a:avLst/>
          </a:prstGeom>
        </p:spPr>
      </p:pic>
    </p:spTree>
    <p:extLst>
      <p:ext uri="{BB962C8B-B14F-4D97-AF65-F5344CB8AC3E}">
        <p14:creationId xmlns:p14="http://schemas.microsoft.com/office/powerpoint/2010/main" val="27656177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C2764-9E89-DF09-02C7-61EA2BDF4026}"/>
              </a:ext>
            </a:extLst>
          </p:cNvPr>
          <p:cNvSpPr>
            <a:spLocks noGrp="1"/>
          </p:cNvSpPr>
          <p:nvPr>
            <p:ph type="title"/>
          </p:nvPr>
        </p:nvSpPr>
        <p:spPr/>
        <p:txBody>
          <a:bodyPr>
            <a:normAutofit/>
          </a:bodyPr>
          <a:lstStyle/>
          <a:p>
            <a:r>
              <a:rPr lang="en-GB" sz="4000" dirty="0"/>
              <a:t>Spawn a representation of client 2, client side, on client 1’s screen and vice versa</a:t>
            </a:r>
          </a:p>
        </p:txBody>
      </p:sp>
      <p:sp>
        <p:nvSpPr>
          <p:cNvPr id="4" name="Content Placeholder 2">
            <a:extLst>
              <a:ext uri="{FF2B5EF4-FFF2-40B4-BE49-F238E27FC236}">
                <a16:creationId xmlns:a16="http://schemas.microsoft.com/office/drawing/2014/main" id="{FA5DE65E-AFFC-4CC7-BE73-7132B7BDA93C}"/>
              </a:ext>
            </a:extLst>
          </p:cNvPr>
          <p:cNvSpPr>
            <a:spLocks noGrp="1"/>
          </p:cNvSpPr>
          <p:nvPr>
            <p:ph idx="1"/>
          </p:nvPr>
        </p:nvSpPr>
        <p:spPr>
          <a:xfrm>
            <a:off x="838200" y="1825625"/>
            <a:ext cx="10515600" cy="4351338"/>
          </a:xfrm>
        </p:spPr>
        <p:txBody>
          <a:bodyPr/>
          <a:lstStyle/>
          <a:p>
            <a:pPr marL="0" indent="0">
              <a:buNone/>
            </a:pPr>
            <a:r>
              <a:rPr lang="en-GB" sz="4000" dirty="0"/>
              <a:t>Pseudocode</a:t>
            </a:r>
            <a:r>
              <a:rPr lang="en-GB" dirty="0"/>
              <a:t> Server</a:t>
            </a:r>
          </a:p>
          <a:p>
            <a:pPr marL="457200" indent="-457200">
              <a:buFont typeface="+mj-lt"/>
              <a:buAutoNum type="arabicPeriod"/>
            </a:pPr>
            <a:r>
              <a:rPr lang="en-GB" sz="2400" dirty="0"/>
              <a:t>The server keeps track of each player's position starting at some default value for player1 and some (different) default value for player 2</a:t>
            </a:r>
          </a:p>
          <a:p>
            <a:pPr marL="457200" indent="-457200">
              <a:buFont typeface="+mj-lt"/>
              <a:buAutoNum type="arabicPeriod"/>
            </a:pPr>
            <a:r>
              <a:rPr lang="en-GB" sz="2400" dirty="0"/>
              <a:t>When a socket joins if they are not the first player send the SpawnPlayer1_OnPlayer2Client message to spawn so player 2 can see player 1</a:t>
            </a:r>
          </a:p>
          <a:p>
            <a:pPr marL="457200" indent="-457200">
              <a:buFont typeface="+mj-lt"/>
              <a:buAutoNum type="arabicPeriod"/>
            </a:pPr>
            <a:r>
              <a:rPr lang="en-GB" sz="2400" dirty="0"/>
              <a:t>Send a message to all currently connected clients that a new player has joined</a:t>
            </a:r>
          </a:p>
          <a:p>
            <a:pPr marL="457200" indent="-457200">
              <a:buFont typeface="+mj-lt"/>
              <a:buAutoNum type="arabicPeriod"/>
            </a:pPr>
            <a:r>
              <a:rPr lang="en-GB" sz="2400" dirty="0"/>
              <a:t>When get player </a:t>
            </a:r>
            <a:r>
              <a:rPr lang="en-GB" sz="2400" dirty="0" err="1"/>
              <a:t>pos</a:t>
            </a:r>
            <a:r>
              <a:rPr lang="en-GB" sz="2400" dirty="0"/>
              <a:t> message is received, get the position of a player using the id and call the callback function passing in this position</a:t>
            </a:r>
          </a:p>
          <a:p>
            <a:pPr marL="457200" indent="-457200">
              <a:buFont typeface="+mj-lt"/>
              <a:buAutoNum type="arabicPeriod"/>
            </a:pPr>
            <a:endParaRPr lang="en-GB" sz="2400" dirty="0"/>
          </a:p>
        </p:txBody>
      </p:sp>
    </p:spTree>
    <p:extLst>
      <p:ext uri="{BB962C8B-B14F-4D97-AF65-F5344CB8AC3E}">
        <p14:creationId xmlns:p14="http://schemas.microsoft.com/office/powerpoint/2010/main" val="306298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0CA20-BFEB-E53D-863A-6F00B1E7B3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03771D-9E6F-92C8-FC35-9CBD5B36C201}"/>
              </a:ext>
            </a:extLst>
          </p:cNvPr>
          <p:cNvSpPr>
            <a:spLocks noGrp="1"/>
          </p:cNvSpPr>
          <p:nvPr>
            <p:ph type="title"/>
          </p:nvPr>
        </p:nvSpPr>
        <p:spPr/>
        <p:txBody>
          <a:bodyPr>
            <a:normAutofit/>
          </a:bodyPr>
          <a:lstStyle/>
          <a:p>
            <a:r>
              <a:rPr lang="en-GB" sz="4000" dirty="0"/>
              <a:t>Spawn a representation of client 2, client side, on client 1’s screen and vice versa</a:t>
            </a:r>
          </a:p>
        </p:txBody>
      </p:sp>
      <p:sp>
        <p:nvSpPr>
          <p:cNvPr id="4" name="Content Placeholder 2">
            <a:extLst>
              <a:ext uri="{FF2B5EF4-FFF2-40B4-BE49-F238E27FC236}">
                <a16:creationId xmlns:a16="http://schemas.microsoft.com/office/drawing/2014/main" id="{FF7393C6-EBCC-A951-126A-B9CCA292BE60}"/>
              </a:ext>
            </a:extLst>
          </p:cNvPr>
          <p:cNvSpPr>
            <a:spLocks noGrp="1"/>
          </p:cNvSpPr>
          <p:nvPr>
            <p:ph idx="1"/>
          </p:nvPr>
        </p:nvSpPr>
        <p:spPr>
          <a:xfrm>
            <a:off x="838200" y="1825625"/>
            <a:ext cx="10515600" cy="4351338"/>
          </a:xfrm>
        </p:spPr>
        <p:txBody>
          <a:bodyPr/>
          <a:lstStyle/>
          <a:p>
            <a:pPr marL="0" indent="0">
              <a:buNone/>
            </a:pPr>
            <a:r>
              <a:rPr lang="en-GB" sz="4000" dirty="0"/>
              <a:t>Pseudocode</a:t>
            </a:r>
            <a:r>
              <a:rPr lang="en-GB" dirty="0"/>
              <a:t> Client</a:t>
            </a:r>
          </a:p>
          <a:p>
            <a:pPr marL="457200" indent="-457200">
              <a:buFont typeface="+mj-lt"/>
              <a:buAutoNum type="arabicPeriod"/>
            </a:pPr>
            <a:r>
              <a:rPr lang="en-GB" sz="2400" dirty="0"/>
              <a:t>Create a </a:t>
            </a:r>
            <a:r>
              <a:rPr lang="en-GB" sz="2400" dirty="0" err="1"/>
              <a:t>InitOtherPlayerPos</a:t>
            </a:r>
            <a:r>
              <a:rPr lang="en-GB" sz="2400" dirty="0"/>
              <a:t> function which spawns a representation of the other player into the scene at a location</a:t>
            </a:r>
          </a:p>
          <a:p>
            <a:pPr marL="457200" indent="-457200">
              <a:buFont typeface="+mj-lt"/>
              <a:buAutoNum type="arabicPeriod"/>
            </a:pPr>
            <a:r>
              <a:rPr lang="en-GB" sz="2400" dirty="0"/>
              <a:t>Call the </a:t>
            </a:r>
            <a:r>
              <a:rPr lang="en-GB" sz="2400" dirty="0" err="1"/>
              <a:t>InitOtherPlayerPos</a:t>
            </a:r>
            <a:r>
              <a:rPr lang="en-GB" sz="2400" dirty="0"/>
              <a:t> function as a reaction to a new player joining or as a reaction to SpawnPlayer1_OnPlayer2Client. </a:t>
            </a:r>
          </a:p>
          <a:p>
            <a:pPr marL="914400" lvl="1" indent="-457200">
              <a:buFont typeface="+mj-lt"/>
              <a:buAutoNum type="arabicPeriod"/>
            </a:pPr>
            <a:r>
              <a:rPr lang="en-GB" sz="2000" dirty="0"/>
              <a:t>Special case: if reacting to the latter message before you spawn the player representation you must get the position of the other player from the server using the “</a:t>
            </a:r>
            <a:r>
              <a:rPr lang="en-GB" sz="2000" dirty="0" err="1"/>
              <a:t>GetOtherPlayerPos</a:t>
            </a:r>
            <a:r>
              <a:rPr lang="en-GB" sz="2000" dirty="0"/>
              <a:t>” message</a:t>
            </a:r>
          </a:p>
        </p:txBody>
      </p:sp>
    </p:spTree>
    <p:extLst>
      <p:ext uri="{BB962C8B-B14F-4D97-AF65-F5344CB8AC3E}">
        <p14:creationId xmlns:p14="http://schemas.microsoft.com/office/powerpoint/2010/main" val="22260102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664E23E2-7440-4E36-A67B-0F88C5F7E1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06949AE-010D-4C18-8AED-7872085ADD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5458121" cy="5897880"/>
          </a:xfrm>
          <a:prstGeom prst="rect">
            <a:avLst/>
          </a:prstGeom>
          <a:solidFill>
            <a:srgbClr val="FFFFFF"/>
          </a:solidFill>
          <a:ln w="19050">
            <a:solidFill>
              <a:srgbClr val="FECA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 shot of a computer program&#10;&#10;Description automatically generated">
            <a:extLst>
              <a:ext uri="{FF2B5EF4-FFF2-40B4-BE49-F238E27FC236}">
                <a16:creationId xmlns:a16="http://schemas.microsoft.com/office/drawing/2014/main" id="{BF2A07F2-70C1-7457-4890-C45BDE679F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180" y="1461064"/>
            <a:ext cx="5129784" cy="3949932"/>
          </a:xfrm>
          <a:prstGeom prst="rect">
            <a:avLst/>
          </a:prstGeom>
        </p:spPr>
      </p:pic>
      <p:sp>
        <p:nvSpPr>
          <p:cNvPr id="39" name="Rectangle 38">
            <a:extLst>
              <a:ext uri="{FF2B5EF4-FFF2-40B4-BE49-F238E27FC236}">
                <a16:creationId xmlns:a16="http://schemas.microsoft.com/office/drawing/2014/main" id="{FE54AADB-50C7-4293-94C0-27361A32B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1" cy="5897880"/>
          </a:xfrm>
          <a:prstGeom prst="rect">
            <a:avLst/>
          </a:prstGeom>
          <a:solidFill>
            <a:srgbClr val="FFFFFF"/>
          </a:solidFill>
          <a:ln w="19050">
            <a:solidFill>
              <a:srgbClr val="FECA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 shot of a computer program&#10;&#10;Description automatically generated">
            <a:extLst>
              <a:ext uri="{FF2B5EF4-FFF2-40B4-BE49-F238E27FC236}">
                <a16:creationId xmlns:a16="http://schemas.microsoft.com/office/drawing/2014/main" id="{279DAD5C-ED17-5492-441C-2D9664AD7B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1034" y="1922126"/>
            <a:ext cx="5129784" cy="3013747"/>
          </a:xfrm>
          <a:prstGeom prst="rect">
            <a:avLst/>
          </a:prstGeom>
        </p:spPr>
      </p:pic>
    </p:spTree>
    <p:extLst>
      <p:ext uri="{BB962C8B-B14F-4D97-AF65-F5344CB8AC3E}">
        <p14:creationId xmlns:p14="http://schemas.microsoft.com/office/powerpoint/2010/main" val="1180892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5EDEF-6C4A-AA7C-02A4-269C62D906AD}"/>
              </a:ext>
            </a:extLst>
          </p:cNvPr>
          <p:cNvSpPr>
            <a:spLocks noGrp="1"/>
          </p:cNvSpPr>
          <p:nvPr>
            <p:ph type="title"/>
          </p:nvPr>
        </p:nvSpPr>
        <p:spPr/>
        <p:txBody>
          <a:bodyPr>
            <a:normAutofit/>
          </a:bodyPr>
          <a:lstStyle/>
          <a:p>
            <a:r>
              <a:rPr lang="en-GB" sz="4000" dirty="0"/>
              <a:t>Network the movement of both clients</a:t>
            </a:r>
            <a:br>
              <a:rPr lang="en-GB" sz="4000" dirty="0"/>
            </a:br>
            <a:endParaRPr lang="en-GB" sz="4000" dirty="0"/>
          </a:p>
        </p:txBody>
      </p:sp>
      <p:sp>
        <p:nvSpPr>
          <p:cNvPr id="4" name="Content Placeholder 2">
            <a:extLst>
              <a:ext uri="{FF2B5EF4-FFF2-40B4-BE49-F238E27FC236}">
                <a16:creationId xmlns:a16="http://schemas.microsoft.com/office/drawing/2014/main" id="{A85117A6-6476-2B1D-E416-5C30ECE56B62}"/>
              </a:ext>
            </a:extLst>
          </p:cNvPr>
          <p:cNvSpPr>
            <a:spLocks noGrp="1"/>
          </p:cNvSpPr>
          <p:nvPr>
            <p:ph idx="1"/>
          </p:nvPr>
        </p:nvSpPr>
        <p:spPr>
          <a:xfrm>
            <a:off x="838200" y="1825625"/>
            <a:ext cx="10515600" cy="4351338"/>
          </a:xfrm>
        </p:spPr>
        <p:txBody>
          <a:bodyPr/>
          <a:lstStyle/>
          <a:p>
            <a:pPr marL="0" indent="0">
              <a:buNone/>
            </a:pPr>
            <a:r>
              <a:rPr lang="en-GB" sz="4000" dirty="0"/>
              <a:t>Pseudocode</a:t>
            </a:r>
            <a:r>
              <a:rPr lang="en-GB" dirty="0"/>
              <a:t> Client</a:t>
            </a:r>
          </a:p>
          <a:p>
            <a:pPr marL="514350" indent="-514350">
              <a:buFont typeface="+mj-lt"/>
              <a:buAutoNum type="arabicPeriod"/>
            </a:pPr>
            <a:r>
              <a:rPr lang="en-GB" dirty="0"/>
              <a:t>Adjust the player controller to dispatch an event when the player moves</a:t>
            </a:r>
          </a:p>
          <a:p>
            <a:pPr marL="514350" indent="-514350">
              <a:buFont typeface="+mj-lt"/>
              <a:buAutoNum type="arabicPeriod"/>
            </a:pPr>
            <a:r>
              <a:rPr lang="en-GB" dirty="0"/>
              <a:t>When this event is fired send a client moved message to the server with the new player position</a:t>
            </a:r>
          </a:p>
          <a:p>
            <a:pPr marL="514350" indent="-514350">
              <a:buFont typeface="+mj-lt"/>
              <a:buAutoNum type="arabicPeriod"/>
            </a:pPr>
            <a:r>
              <a:rPr lang="en-GB" dirty="0"/>
              <a:t>When the update other player message is received update the position of the other player representation using the position supplied by the message</a:t>
            </a:r>
          </a:p>
        </p:txBody>
      </p:sp>
    </p:spTree>
    <p:extLst>
      <p:ext uri="{BB962C8B-B14F-4D97-AF65-F5344CB8AC3E}">
        <p14:creationId xmlns:p14="http://schemas.microsoft.com/office/powerpoint/2010/main" val="28017979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F850D-5854-6C28-76BB-D1602D17E8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082B5A-3B91-BCD3-E507-A07374DD2C64}"/>
              </a:ext>
            </a:extLst>
          </p:cNvPr>
          <p:cNvSpPr>
            <a:spLocks noGrp="1"/>
          </p:cNvSpPr>
          <p:nvPr>
            <p:ph type="title"/>
          </p:nvPr>
        </p:nvSpPr>
        <p:spPr/>
        <p:txBody>
          <a:bodyPr>
            <a:normAutofit/>
          </a:bodyPr>
          <a:lstStyle/>
          <a:p>
            <a:r>
              <a:rPr lang="en-GB" sz="4000" dirty="0"/>
              <a:t>Network the movement of both clients</a:t>
            </a:r>
            <a:br>
              <a:rPr lang="en-GB" sz="4000" dirty="0"/>
            </a:br>
            <a:endParaRPr lang="en-GB" sz="4000" dirty="0"/>
          </a:p>
        </p:txBody>
      </p:sp>
      <p:sp>
        <p:nvSpPr>
          <p:cNvPr id="4" name="Content Placeholder 2">
            <a:extLst>
              <a:ext uri="{FF2B5EF4-FFF2-40B4-BE49-F238E27FC236}">
                <a16:creationId xmlns:a16="http://schemas.microsoft.com/office/drawing/2014/main" id="{DAD36266-9EC4-23F6-7BA4-6B3EFD913CAE}"/>
              </a:ext>
            </a:extLst>
          </p:cNvPr>
          <p:cNvSpPr>
            <a:spLocks noGrp="1"/>
          </p:cNvSpPr>
          <p:nvPr>
            <p:ph idx="1"/>
          </p:nvPr>
        </p:nvSpPr>
        <p:spPr>
          <a:xfrm>
            <a:off x="838200" y="1825625"/>
            <a:ext cx="10515600" cy="4351338"/>
          </a:xfrm>
        </p:spPr>
        <p:txBody>
          <a:bodyPr/>
          <a:lstStyle/>
          <a:p>
            <a:pPr marL="0" indent="0">
              <a:buNone/>
            </a:pPr>
            <a:r>
              <a:rPr lang="en-GB" sz="4000" dirty="0"/>
              <a:t>Pseudocode</a:t>
            </a:r>
            <a:r>
              <a:rPr lang="en-GB" dirty="0"/>
              <a:t> Server</a:t>
            </a:r>
          </a:p>
          <a:p>
            <a:pPr marL="514350" indent="-514350">
              <a:buFont typeface="+mj-lt"/>
              <a:buAutoNum type="arabicPeriod"/>
            </a:pPr>
            <a:r>
              <a:rPr lang="en-GB" dirty="0"/>
              <a:t>When the client moved message is received</a:t>
            </a:r>
          </a:p>
          <a:p>
            <a:pPr marL="971550" lvl="1" indent="-514350">
              <a:buFont typeface="+mj-lt"/>
              <a:buAutoNum type="arabicPeriod"/>
            </a:pPr>
            <a:r>
              <a:rPr lang="en-GB" dirty="0"/>
              <a:t>Update the stored client positions variable</a:t>
            </a:r>
          </a:p>
          <a:p>
            <a:pPr marL="971550" lvl="1" indent="-514350">
              <a:buFont typeface="+mj-lt"/>
              <a:buAutoNum type="arabicPeriod"/>
            </a:pPr>
            <a:r>
              <a:rPr lang="en-GB" dirty="0"/>
              <a:t>Send a update other player message to all clients except the sender </a:t>
            </a:r>
          </a:p>
        </p:txBody>
      </p:sp>
    </p:spTree>
    <p:extLst>
      <p:ext uri="{BB962C8B-B14F-4D97-AF65-F5344CB8AC3E}">
        <p14:creationId xmlns:p14="http://schemas.microsoft.com/office/powerpoint/2010/main" val="8518663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62D17-1939-247E-8A11-C743F31B5BA9}"/>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C75217B0-A332-4CBC-00AC-F3937B401167}"/>
              </a:ext>
            </a:extLst>
          </p:cNvPr>
          <p:cNvSpPr>
            <a:spLocks noGrp="1"/>
          </p:cNvSpPr>
          <p:nvPr>
            <p:ph idx="1"/>
          </p:nvPr>
        </p:nvSpPr>
        <p:spPr/>
        <p:txBody>
          <a:bodyPr/>
          <a:lstStyle/>
          <a:p>
            <a:endParaRPr lang="en-GB"/>
          </a:p>
        </p:txBody>
      </p:sp>
      <p:grpSp>
        <p:nvGrpSpPr>
          <p:cNvPr id="8" name="Group 7">
            <a:extLst>
              <a:ext uri="{FF2B5EF4-FFF2-40B4-BE49-F238E27FC236}">
                <a16:creationId xmlns:a16="http://schemas.microsoft.com/office/drawing/2014/main" id="{7D4A52A5-DF2F-E660-91B2-F8A62380DF9B}"/>
              </a:ext>
            </a:extLst>
          </p:cNvPr>
          <p:cNvGrpSpPr/>
          <p:nvPr/>
        </p:nvGrpSpPr>
        <p:grpSpPr>
          <a:xfrm>
            <a:off x="2404226" y="373945"/>
            <a:ext cx="7383547" cy="6140356"/>
            <a:chOff x="2404226" y="373945"/>
            <a:chExt cx="7383547" cy="6140356"/>
          </a:xfrm>
        </p:grpSpPr>
        <p:pic>
          <p:nvPicPr>
            <p:cNvPr id="5" name="Picture 4">
              <a:extLst>
                <a:ext uri="{FF2B5EF4-FFF2-40B4-BE49-F238E27FC236}">
                  <a16:creationId xmlns:a16="http://schemas.microsoft.com/office/drawing/2014/main" id="{A648D5F7-2B4C-F6C5-9404-7FC38C34C464}"/>
                </a:ext>
              </a:extLst>
            </p:cNvPr>
            <p:cNvPicPr>
              <a:picLocks noChangeAspect="1"/>
            </p:cNvPicPr>
            <p:nvPr/>
          </p:nvPicPr>
          <p:blipFill>
            <a:blip r:embed="rId2"/>
            <a:stretch>
              <a:fillRect/>
            </a:stretch>
          </p:blipFill>
          <p:spPr>
            <a:xfrm>
              <a:off x="2404226" y="373945"/>
              <a:ext cx="7383547" cy="6140356"/>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99D3D62A-49D6-FE4A-5C4D-4AF0415C6D29}"/>
                    </a:ext>
                  </a:extLst>
                </p14:cNvPr>
                <p14:cNvContentPartPr/>
                <p14:nvPr/>
              </p14:nvContentPartPr>
              <p14:xfrm>
                <a:off x="2531575" y="1101277"/>
                <a:ext cx="1010880" cy="330480"/>
              </p14:xfrm>
            </p:contentPart>
          </mc:Choice>
          <mc:Fallback xmlns="">
            <p:pic>
              <p:nvPicPr>
                <p:cNvPr id="6" name="Ink 5">
                  <a:extLst>
                    <a:ext uri="{FF2B5EF4-FFF2-40B4-BE49-F238E27FC236}">
                      <a16:creationId xmlns:a16="http://schemas.microsoft.com/office/drawing/2014/main" id="{99D3D62A-49D6-FE4A-5C4D-4AF0415C6D29}"/>
                    </a:ext>
                  </a:extLst>
                </p:cNvPr>
                <p:cNvPicPr/>
                <p:nvPr/>
              </p:nvPicPr>
              <p:blipFill>
                <a:blip r:embed="rId4"/>
                <a:stretch>
                  <a:fillRect/>
                </a:stretch>
              </p:blipFill>
              <p:spPr>
                <a:xfrm>
                  <a:off x="2522935" y="1092277"/>
                  <a:ext cx="102852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7A4064A7-059F-C819-E716-0EA7A2154937}"/>
                    </a:ext>
                  </a:extLst>
                </p14:cNvPr>
                <p14:cNvContentPartPr/>
                <p14:nvPr/>
              </p14:nvContentPartPr>
              <p14:xfrm>
                <a:off x="2648215" y="5168806"/>
                <a:ext cx="7002720" cy="1069200"/>
              </p14:xfrm>
            </p:contentPart>
          </mc:Choice>
          <mc:Fallback xmlns="">
            <p:pic>
              <p:nvPicPr>
                <p:cNvPr id="7" name="Ink 6">
                  <a:extLst>
                    <a:ext uri="{FF2B5EF4-FFF2-40B4-BE49-F238E27FC236}">
                      <a16:creationId xmlns:a16="http://schemas.microsoft.com/office/drawing/2014/main" id="{7A4064A7-059F-C819-E716-0EA7A2154937}"/>
                    </a:ext>
                  </a:extLst>
                </p:cNvPr>
                <p:cNvPicPr/>
                <p:nvPr/>
              </p:nvPicPr>
              <p:blipFill>
                <a:blip r:embed="rId6"/>
                <a:stretch>
                  <a:fillRect/>
                </a:stretch>
              </p:blipFill>
              <p:spPr>
                <a:xfrm>
                  <a:off x="2639215" y="5159806"/>
                  <a:ext cx="7020360" cy="1086840"/>
                </a:xfrm>
                <a:prstGeom prst="rect">
                  <a:avLst/>
                </a:prstGeom>
              </p:spPr>
            </p:pic>
          </mc:Fallback>
        </mc:AlternateContent>
      </p:grpSp>
    </p:spTree>
    <p:extLst>
      <p:ext uri="{BB962C8B-B14F-4D97-AF65-F5344CB8AC3E}">
        <p14:creationId xmlns:p14="http://schemas.microsoft.com/office/powerpoint/2010/main" val="4029876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129F1-B5B0-E797-8313-ADAFE9F17949}"/>
              </a:ext>
            </a:extLst>
          </p:cNvPr>
          <p:cNvSpPr>
            <a:spLocks noGrp="1"/>
          </p:cNvSpPr>
          <p:nvPr>
            <p:ph type="title"/>
          </p:nvPr>
        </p:nvSpPr>
        <p:spPr/>
        <p:txBody>
          <a:bodyPr/>
          <a:lstStyle/>
          <a:p>
            <a:r>
              <a:rPr lang="en-GB" dirty="0"/>
              <a:t>80 / 20 rule</a:t>
            </a:r>
          </a:p>
        </p:txBody>
      </p:sp>
      <p:sp>
        <p:nvSpPr>
          <p:cNvPr id="3" name="Content Placeholder 2">
            <a:extLst>
              <a:ext uri="{FF2B5EF4-FFF2-40B4-BE49-F238E27FC236}">
                <a16:creationId xmlns:a16="http://schemas.microsoft.com/office/drawing/2014/main" id="{3AD45EF2-29E2-C3C7-7A27-72B68F889B1A}"/>
              </a:ext>
            </a:extLst>
          </p:cNvPr>
          <p:cNvSpPr>
            <a:spLocks noGrp="1"/>
          </p:cNvSpPr>
          <p:nvPr>
            <p:ph idx="1"/>
          </p:nvPr>
        </p:nvSpPr>
        <p:spPr/>
        <p:txBody>
          <a:bodyPr/>
          <a:lstStyle/>
          <a:p>
            <a:r>
              <a:rPr lang="en-GB" dirty="0"/>
              <a:t>The 80 / 20 rule states that 80% of outcomes come from 20% of causes. </a:t>
            </a:r>
          </a:p>
          <a:p>
            <a:endParaRPr lang="en-GB" dirty="0"/>
          </a:p>
          <a:p>
            <a:r>
              <a:rPr lang="en-GB" dirty="0"/>
              <a:t>In the case of socket io there is just a few functions (20%) that are used very commonly across the project (80%). So if you can know these few functions you will have enough knowledge to create a multiplayer game.</a:t>
            </a:r>
          </a:p>
          <a:p>
            <a:endParaRPr lang="en-GB" dirty="0"/>
          </a:p>
          <a:p>
            <a:r>
              <a:rPr lang="en-GB" dirty="0"/>
              <a:t>So what are these functions?</a:t>
            </a:r>
          </a:p>
        </p:txBody>
      </p:sp>
    </p:spTree>
    <p:extLst>
      <p:ext uri="{BB962C8B-B14F-4D97-AF65-F5344CB8AC3E}">
        <p14:creationId xmlns:p14="http://schemas.microsoft.com/office/powerpoint/2010/main" val="18234279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B756A-DAD6-D94A-530C-2CD1952E8722}"/>
              </a:ext>
            </a:extLst>
          </p:cNvPr>
          <p:cNvSpPr>
            <a:spLocks noGrp="1"/>
          </p:cNvSpPr>
          <p:nvPr>
            <p:ph type="title"/>
          </p:nvPr>
        </p:nvSpPr>
        <p:spPr/>
        <p:txBody>
          <a:bodyPr/>
          <a:lstStyle/>
          <a:p>
            <a:endParaRPr lang="en-GB"/>
          </a:p>
        </p:txBody>
      </p:sp>
      <p:pic>
        <p:nvPicPr>
          <p:cNvPr id="5" name="Content Placeholder 4" descr="A screen shot of a computer program&#10;&#10;Description automatically generated">
            <a:extLst>
              <a:ext uri="{FF2B5EF4-FFF2-40B4-BE49-F238E27FC236}">
                <a16:creationId xmlns:a16="http://schemas.microsoft.com/office/drawing/2014/main" id="{2ACB4EEB-0553-026A-5623-DE1F51FDD6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196" y="1790456"/>
            <a:ext cx="6832007" cy="4351338"/>
          </a:xfrm>
        </p:spPr>
      </p:pic>
      <p:pic>
        <p:nvPicPr>
          <p:cNvPr id="8" name="Picture 7" descr="A screen shot of a computer code&#10;&#10;Description automatically generated">
            <a:extLst>
              <a:ext uri="{FF2B5EF4-FFF2-40B4-BE49-F238E27FC236}">
                <a16:creationId xmlns:a16="http://schemas.microsoft.com/office/drawing/2014/main" id="{7307A554-1FF7-6C78-116F-1834C3FA39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3668" y="2373875"/>
            <a:ext cx="6316916" cy="3184499"/>
          </a:xfrm>
          <a:prstGeom prst="rect">
            <a:avLst/>
          </a:prstGeom>
        </p:spPr>
      </p:pic>
    </p:spTree>
    <p:extLst>
      <p:ext uri="{BB962C8B-B14F-4D97-AF65-F5344CB8AC3E}">
        <p14:creationId xmlns:p14="http://schemas.microsoft.com/office/powerpoint/2010/main" val="39685572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61B3-1B21-3FA7-F470-7E1658BB6AE8}"/>
              </a:ext>
            </a:extLst>
          </p:cNvPr>
          <p:cNvSpPr>
            <a:spLocks noGrp="1"/>
          </p:cNvSpPr>
          <p:nvPr>
            <p:ph type="title"/>
          </p:nvPr>
        </p:nvSpPr>
        <p:spPr/>
        <p:txBody>
          <a:bodyPr>
            <a:normAutofit/>
          </a:bodyPr>
          <a:lstStyle/>
          <a:p>
            <a:r>
              <a:rPr lang="en-GB" sz="4000" dirty="0"/>
              <a:t>Gracefully handle players quitting</a:t>
            </a:r>
            <a:br>
              <a:rPr lang="en-GB" sz="4000" dirty="0"/>
            </a:br>
            <a:endParaRPr lang="en-GB" sz="4000" dirty="0"/>
          </a:p>
        </p:txBody>
      </p:sp>
      <p:sp>
        <p:nvSpPr>
          <p:cNvPr id="4" name="Content Placeholder 2">
            <a:extLst>
              <a:ext uri="{FF2B5EF4-FFF2-40B4-BE49-F238E27FC236}">
                <a16:creationId xmlns:a16="http://schemas.microsoft.com/office/drawing/2014/main" id="{8C9A925E-DAC7-DBED-3C6D-D2720534B97C}"/>
              </a:ext>
            </a:extLst>
          </p:cNvPr>
          <p:cNvSpPr>
            <a:spLocks noGrp="1"/>
          </p:cNvSpPr>
          <p:nvPr>
            <p:ph idx="1"/>
          </p:nvPr>
        </p:nvSpPr>
        <p:spPr>
          <a:xfrm>
            <a:off x="838200" y="1825625"/>
            <a:ext cx="10515600" cy="4351338"/>
          </a:xfrm>
        </p:spPr>
        <p:txBody>
          <a:bodyPr/>
          <a:lstStyle/>
          <a:p>
            <a:pPr marL="0" indent="0">
              <a:buNone/>
            </a:pPr>
            <a:r>
              <a:rPr lang="en-GB" sz="4000" dirty="0"/>
              <a:t>Pseudocode</a:t>
            </a:r>
            <a:r>
              <a:rPr lang="en-GB" dirty="0"/>
              <a:t> </a:t>
            </a:r>
          </a:p>
          <a:p>
            <a:r>
              <a:rPr lang="en-GB" dirty="0"/>
              <a:t>Server</a:t>
            </a:r>
          </a:p>
          <a:p>
            <a:pPr lvl="1"/>
            <a:r>
              <a:rPr lang="en-GB" dirty="0"/>
              <a:t>Decrement the variable keeping track of the number of connected clients</a:t>
            </a:r>
          </a:p>
          <a:p>
            <a:pPr lvl="1"/>
            <a:r>
              <a:rPr lang="en-GB" dirty="0"/>
              <a:t>Delete and Stop keeping track of the player who's quit position</a:t>
            </a:r>
          </a:p>
          <a:p>
            <a:pPr lvl="1"/>
            <a:r>
              <a:rPr lang="en-GB" dirty="0"/>
              <a:t>Broadcast a user disconnected message to the other clients </a:t>
            </a:r>
          </a:p>
          <a:p>
            <a:r>
              <a:rPr lang="en-GB" dirty="0"/>
              <a:t>Client</a:t>
            </a:r>
          </a:p>
          <a:p>
            <a:pPr lvl="1"/>
            <a:r>
              <a:rPr lang="en-GB" dirty="0"/>
              <a:t>Remove the other player representation from the scene</a:t>
            </a:r>
          </a:p>
          <a:p>
            <a:pPr lvl="1"/>
            <a:r>
              <a:rPr lang="en-GB" dirty="0"/>
              <a:t>Set the reference to the player representation to null</a:t>
            </a:r>
          </a:p>
        </p:txBody>
      </p:sp>
    </p:spTree>
    <p:extLst>
      <p:ext uri="{BB962C8B-B14F-4D97-AF65-F5344CB8AC3E}">
        <p14:creationId xmlns:p14="http://schemas.microsoft.com/office/powerpoint/2010/main" val="36147667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8C03C-B652-0D1A-7A1B-4287A9354134}"/>
              </a:ext>
            </a:extLst>
          </p:cNvPr>
          <p:cNvSpPr>
            <a:spLocks noGrp="1"/>
          </p:cNvSpPr>
          <p:nvPr>
            <p:ph type="title"/>
          </p:nvPr>
        </p:nvSpPr>
        <p:spPr/>
        <p:txBody>
          <a:bodyPr/>
          <a:lstStyle/>
          <a:p>
            <a:endParaRPr lang="en-GB"/>
          </a:p>
        </p:txBody>
      </p:sp>
      <p:pic>
        <p:nvPicPr>
          <p:cNvPr id="5" name="Content Placeholder 4" descr="A screen shot of a computer code&#10;&#10;Description automatically generated">
            <a:extLst>
              <a:ext uri="{FF2B5EF4-FFF2-40B4-BE49-F238E27FC236}">
                <a16:creationId xmlns:a16="http://schemas.microsoft.com/office/drawing/2014/main" id="{581530C7-2E31-DC56-BE74-EBA283252B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8405" y="1849072"/>
            <a:ext cx="5480544" cy="4351338"/>
          </a:xfrm>
        </p:spPr>
      </p:pic>
      <p:pic>
        <p:nvPicPr>
          <p:cNvPr id="6" name="Picture 5" descr="A screen shot of a computer code&#10;&#10;Description automatically generated">
            <a:extLst>
              <a:ext uri="{FF2B5EF4-FFF2-40B4-BE49-F238E27FC236}">
                <a16:creationId xmlns:a16="http://schemas.microsoft.com/office/drawing/2014/main" id="{B790D68E-F2D3-8EDF-E653-07FE8C2902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5526" y="2268536"/>
            <a:ext cx="6086474" cy="3190875"/>
          </a:xfrm>
          <a:prstGeom prst="rect">
            <a:avLst/>
          </a:prstGeom>
        </p:spPr>
      </p:pic>
    </p:spTree>
    <p:extLst>
      <p:ext uri="{BB962C8B-B14F-4D97-AF65-F5344CB8AC3E}">
        <p14:creationId xmlns:p14="http://schemas.microsoft.com/office/powerpoint/2010/main" val="15178634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A8793-65CD-5BA0-BFB6-7C74AFB8F2A8}"/>
              </a:ext>
            </a:extLst>
          </p:cNvPr>
          <p:cNvSpPr>
            <a:spLocks noGrp="1"/>
          </p:cNvSpPr>
          <p:nvPr>
            <p:ph type="title"/>
          </p:nvPr>
        </p:nvSpPr>
        <p:spPr/>
        <p:txBody>
          <a:bodyPr/>
          <a:lstStyle/>
          <a:p>
            <a:r>
              <a:rPr lang="en-GB" dirty="0"/>
              <a:t>Result</a:t>
            </a:r>
          </a:p>
        </p:txBody>
      </p:sp>
      <p:pic>
        <p:nvPicPr>
          <p:cNvPr id="4" name="Untitled video - Made with Clipchamp (2)">
            <a:hlinkClick r:id="" action="ppaction://media"/>
            <a:extLst>
              <a:ext uri="{FF2B5EF4-FFF2-40B4-BE49-F238E27FC236}">
                <a16:creationId xmlns:a16="http://schemas.microsoft.com/office/drawing/2014/main" id="{B2B13F8C-4502-CB4D-E12F-BE1E3A8C8B6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Tree>
    <p:extLst>
      <p:ext uri="{BB962C8B-B14F-4D97-AF65-F5344CB8AC3E}">
        <p14:creationId xmlns:p14="http://schemas.microsoft.com/office/powerpoint/2010/main" val="4207405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9A573-57B8-30D5-60B9-53BACB356410}"/>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2DBD54D5-B1EA-E8C0-B46C-5C72BE6C1A18}"/>
              </a:ext>
            </a:extLst>
          </p:cNvPr>
          <p:cNvSpPr>
            <a:spLocks noGrp="1"/>
          </p:cNvSpPr>
          <p:nvPr>
            <p:ph idx="1"/>
          </p:nvPr>
        </p:nvSpPr>
        <p:spPr/>
        <p:txBody>
          <a:bodyPr/>
          <a:lstStyle/>
          <a:p>
            <a:r>
              <a:rPr lang="en-GB" dirty="0"/>
              <a:t>Now we can make it look a little better by adding a title, frost screen border, removing one of the alerts, placing the camera in a nice location to start, and a button that when you press starts the networking stuff</a:t>
            </a:r>
          </a:p>
          <a:p>
            <a:endParaRPr lang="en-GB" dirty="0"/>
          </a:p>
          <a:p>
            <a:r>
              <a:rPr lang="en-GB" dirty="0"/>
              <a:t>This is done by placing all the networking logic and variables in a function and having that function run as a result of the button being pressed</a:t>
            </a:r>
          </a:p>
        </p:txBody>
      </p:sp>
    </p:spTree>
    <p:extLst>
      <p:ext uri="{BB962C8B-B14F-4D97-AF65-F5344CB8AC3E}">
        <p14:creationId xmlns:p14="http://schemas.microsoft.com/office/powerpoint/2010/main" val="1556203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32355-4168-6F98-3338-1E057791DE74}"/>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54133BBE-395C-1C82-1C03-E112C4C8F7B7}"/>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189871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D0FA1-CF08-585F-FF47-AFD7C163B7D2}"/>
              </a:ext>
            </a:extLst>
          </p:cNvPr>
          <p:cNvSpPr>
            <a:spLocks noGrp="1"/>
          </p:cNvSpPr>
          <p:nvPr>
            <p:ph type="title"/>
          </p:nvPr>
        </p:nvSpPr>
        <p:spPr/>
        <p:txBody>
          <a:bodyPr/>
          <a:lstStyle/>
          <a:p>
            <a:endParaRPr lang="en-GB" dirty="0"/>
          </a:p>
        </p:txBody>
      </p:sp>
      <p:pic>
        <p:nvPicPr>
          <p:cNvPr id="5" name="Content Placeholder 4" descr="A screen shot of a computer&#10;&#10;Description automatically generated">
            <a:extLst>
              <a:ext uri="{FF2B5EF4-FFF2-40B4-BE49-F238E27FC236}">
                <a16:creationId xmlns:a16="http://schemas.microsoft.com/office/drawing/2014/main" id="{AA41B947-8996-21C4-DA25-2D7B6BBB455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11999" y="1825625"/>
            <a:ext cx="8968001" cy="4351338"/>
          </a:xfrm>
        </p:spPr>
      </p:pic>
      <p:sp>
        <p:nvSpPr>
          <p:cNvPr id="6" name="TextBox 5">
            <a:extLst>
              <a:ext uri="{FF2B5EF4-FFF2-40B4-BE49-F238E27FC236}">
                <a16:creationId xmlns:a16="http://schemas.microsoft.com/office/drawing/2014/main" id="{0DCEC26F-0A62-619C-A65E-A24AA9F09E2F}"/>
              </a:ext>
            </a:extLst>
          </p:cNvPr>
          <p:cNvSpPr txBox="1"/>
          <p:nvPr/>
        </p:nvSpPr>
        <p:spPr>
          <a:xfrm>
            <a:off x="176980" y="1825625"/>
            <a:ext cx="5466735" cy="646331"/>
          </a:xfrm>
          <a:prstGeom prst="rect">
            <a:avLst/>
          </a:prstGeom>
          <a:noFill/>
        </p:spPr>
        <p:txBody>
          <a:bodyPr wrap="square" rtlCol="0">
            <a:spAutoFit/>
          </a:bodyPr>
          <a:lstStyle/>
          <a:p>
            <a:r>
              <a:rPr lang="en-GB" dirty="0"/>
              <a:t>Assume io here is an object accessible from this scope</a:t>
            </a:r>
          </a:p>
        </p:txBody>
      </p:sp>
    </p:spTree>
    <p:extLst>
      <p:ext uri="{BB962C8B-B14F-4D97-AF65-F5344CB8AC3E}">
        <p14:creationId xmlns:p14="http://schemas.microsoft.com/office/powerpoint/2010/main" val="2207662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80EC7-1FAD-8E2C-25D2-9551601EF96B}"/>
              </a:ext>
            </a:extLst>
          </p:cNvPr>
          <p:cNvSpPr>
            <a:spLocks noGrp="1"/>
          </p:cNvSpPr>
          <p:nvPr>
            <p:ph type="title"/>
          </p:nvPr>
        </p:nvSpPr>
        <p:spPr/>
        <p:txBody>
          <a:bodyPr/>
          <a:lstStyle/>
          <a:p>
            <a:endParaRPr lang="en-GB"/>
          </a:p>
        </p:txBody>
      </p:sp>
      <p:pic>
        <p:nvPicPr>
          <p:cNvPr id="5" name="Content Placeholder 4" descr="A screen shot of a computer program&#10;&#10;Description automatically generated">
            <a:extLst>
              <a:ext uri="{FF2B5EF4-FFF2-40B4-BE49-F238E27FC236}">
                <a16:creationId xmlns:a16="http://schemas.microsoft.com/office/drawing/2014/main" id="{5DD67B21-641E-8B4C-1A9C-651760FFFB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8671" y="1825625"/>
            <a:ext cx="9014658" cy="4351338"/>
          </a:xfrm>
        </p:spPr>
      </p:pic>
      <p:sp>
        <p:nvSpPr>
          <p:cNvPr id="6" name="TextBox 5">
            <a:extLst>
              <a:ext uri="{FF2B5EF4-FFF2-40B4-BE49-F238E27FC236}">
                <a16:creationId xmlns:a16="http://schemas.microsoft.com/office/drawing/2014/main" id="{F95A93AD-E37C-CA42-66BF-3D9FCFEFD39C}"/>
              </a:ext>
            </a:extLst>
          </p:cNvPr>
          <p:cNvSpPr txBox="1"/>
          <p:nvPr/>
        </p:nvSpPr>
        <p:spPr>
          <a:xfrm>
            <a:off x="176980" y="1825625"/>
            <a:ext cx="5466735" cy="646331"/>
          </a:xfrm>
          <a:prstGeom prst="rect">
            <a:avLst/>
          </a:prstGeom>
          <a:noFill/>
        </p:spPr>
        <p:txBody>
          <a:bodyPr wrap="square" rtlCol="0">
            <a:spAutoFit/>
          </a:bodyPr>
          <a:lstStyle/>
          <a:p>
            <a:r>
              <a:rPr lang="en-GB" dirty="0"/>
              <a:t>Assume socket here is an object accessible from this scope</a:t>
            </a:r>
          </a:p>
        </p:txBody>
      </p:sp>
      <p:sp>
        <p:nvSpPr>
          <p:cNvPr id="3" name="TextBox 2">
            <a:extLst>
              <a:ext uri="{FF2B5EF4-FFF2-40B4-BE49-F238E27FC236}">
                <a16:creationId xmlns:a16="http://schemas.microsoft.com/office/drawing/2014/main" id="{E79B6324-72EA-269D-E04C-4857C06BB444}"/>
              </a:ext>
            </a:extLst>
          </p:cNvPr>
          <p:cNvSpPr txBox="1"/>
          <p:nvPr/>
        </p:nvSpPr>
        <p:spPr>
          <a:xfrm>
            <a:off x="8507733" y="5756031"/>
            <a:ext cx="3176953" cy="646331"/>
          </a:xfrm>
          <a:prstGeom prst="rect">
            <a:avLst/>
          </a:prstGeom>
          <a:noFill/>
        </p:spPr>
        <p:txBody>
          <a:bodyPr wrap="square" rtlCol="0">
            <a:spAutoFit/>
          </a:bodyPr>
          <a:lstStyle/>
          <a:p>
            <a:r>
              <a:rPr lang="en-GB" dirty="0"/>
              <a:t>Special use of emit. emit is covered in a sec</a:t>
            </a:r>
          </a:p>
        </p:txBody>
      </p:sp>
    </p:spTree>
    <p:extLst>
      <p:ext uri="{BB962C8B-B14F-4D97-AF65-F5344CB8AC3E}">
        <p14:creationId xmlns:p14="http://schemas.microsoft.com/office/powerpoint/2010/main" val="3717868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3072F-BBFC-FB2E-784B-F8BE5D7E0330}"/>
              </a:ext>
            </a:extLst>
          </p:cNvPr>
          <p:cNvSpPr>
            <a:spLocks noGrp="1"/>
          </p:cNvSpPr>
          <p:nvPr>
            <p:ph type="title"/>
          </p:nvPr>
        </p:nvSpPr>
        <p:spPr/>
        <p:txBody>
          <a:bodyPr/>
          <a:lstStyle/>
          <a:p>
            <a:endParaRPr lang="en-GB"/>
          </a:p>
        </p:txBody>
      </p:sp>
      <p:pic>
        <p:nvPicPr>
          <p:cNvPr id="5" name="Content Placeholder 4" descr="A screen shot of a computer&#10;&#10;Description automatically generated">
            <a:extLst>
              <a:ext uri="{FF2B5EF4-FFF2-40B4-BE49-F238E27FC236}">
                <a16:creationId xmlns:a16="http://schemas.microsoft.com/office/drawing/2014/main" id="{956069E5-C506-36C6-5A59-9B8C715EA1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66330" y="1825625"/>
            <a:ext cx="6059339" cy="4351338"/>
          </a:xfrm>
        </p:spPr>
      </p:pic>
      <p:sp>
        <p:nvSpPr>
          <p:cNvPr id="6" name="TextBox 5">
            <a:extLst>
              <a:ext uri="{FF2B5EF4-FFF2-40B4-BE49-F238E27FC236}">
                <a16:creationId xmlns:a16="http://schemas.microsoft.com/office/drawing/2014/main" id="{61EE04AD-39B4-92F8-7549-E94EA39762E6}"/>
              </a:ext>
            </a:extLst>
          </p:cNvPr>
          <p:cNvSpPr txBox="1"/>
          <p:nvPr/>
        </p:nvSpPr>
        <p:spPr>
          <a:xfrm>
            <a:off x="176980" y="1825625"/>
            <a:ext cx="5466735" cy="646331"/>
          </a:xfrm>
          <a:prstGeom prst="rect">
            <a:avLst/>
          </a:prstGeom>
          <a:noFill/>
        </p:spPr>
        <p:txBody>
          <a:bodyPr wrap="square" rtlCol="0">
            <a:spAutoFit/>
          </a:bodyPr>
          <a:lstStyle/>
          <a:p>
            <a:r>
              <a:rPr lang="en-GB" dirty="0"/>
              <a:t>Assume socket here is an object accessible from this scope</a:t>
            </a:r>
          </a:p>
        </p:txBody>
      </p:sp>
      <p:sp>
        <p:nvSpPr>
          <p:cNvPr id="7" name="TextBox 6">
            <a:extLst>
              <a:ext uri="{FF2B5EF4-FFF2-40B4-BE49-F238E27FC236}">
                <a16:creationId xmlns:a16="http://schemas.microsoft.com/office/drawing/2014/main" id="{637A8BD1-BFC1-D7A0-4F51-3C8136DED1BF}"/>
              </a:ext>
            </a:extLst>
          </p:cNvPr>
          <p:cNvSpPr txBox="1"/>
          <p:nvPr/>
        </p:nvSpPr>
        <p:spPr>
          <a:xfrm>
            <a:off x="6548284" y="6123543"/>
            <a:ext cx="5466735" cy="369332"/>
          </a:xfrm>
          <a:prstGeom prst="rect">
            <a:avLst/>
          </a:prstGeom>
          <a:noFill/>
        </p:spPr>
        <p:txBody>
          <a:bodyPr wrap="square" rtlCol="0">
            <a:spAutoFit/>
          </a:bodyPr>
          <a:lstStyle/>
          <a:p>
            <a:r>
              <a:rPr lang="en-GB" dirty="0"/>
              <a:t>This is how to react to messages from the server</a:t>
            </a:r>
          </a:p>
        </p:txBody>
      </p:sp>
    </p:spTree>
    <p:extLst>
      <p:ext uri="{BB962C8B-B14F-4D97-AF65-F5344CB8AC3E}">
        <p14:creationId xmlns:p14="http://schemas.microsoft.com/office/powerpoint/2010/main" val="8705488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331</TotalTime>
  <Words>2202</Words>
  <Application>Microsoft Office PowerPoint</Application>
  <PresentationFormat>Widescreen</PresentationFormat>
  <Paragraphs>204</Paragraphs>
  <Slides>65</Slides>
  <Notes>5</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65</vt:i4>
      </vt:variant>
    </vt:vector>
  </HeadingPairs>
  <TitlesOfParts>
    <vt:vector size="70" baseType="lpstr">
      <vt:lpstr>Aptos</vt:lpstr>
      <vt:lpstr>Aptos Display</vt:lpstr>
      <vt:lpstr>Arial</vt:lpstr>
      <vt:lpstr>Calibri</vt:lpstr>
      <vt:lpstr>Office Theme</vt:lpstr>
      <vt:lpstr>Multiplayer web games</vt:lpstr>
      <vt:lpstr>Goals</vt:lpstr>
      <vt:lpstr>Design</vt:lpstr>
      <vt:lpstr>Library</vt:lpstr>
      <vt:lpstr>What is a socket</vt:lpstr>
      <vt:lpstr>80 / 20 rule</vt:lpstr>
      <vt:lpstr>PowerPoint Presentation</vt:lpstr>
      <vt:lpstr>PowerPoint Presentation</vt:lpstr>
      <vt:lpstr>PowerPoint Presentation</vt:lpstr>
      <vt:lpstr>PowerPoint Presentation</vt:lpstr>
      <vt:lpstr>That’s it!</vt:lpstr>
      <vt:lpstr>All Together</vt:lpstr>
      <vt:lpstr>Quick recommendation before we start</vt:lpstr>
      <vt:lpstr>Demo Scene</vt:lpstr>
      <vt:lpstr>How it's made part 1 setting up the scene</vt:lpstr>
      <vt:lpstr>How it's made part 1 setting up the scene</vt:lpstr>
      <vt:lpstr>How it's made part 1 setting up the scene</vt:lpstr>
      <vt:lpstr>Run with live server</vt:lpstr>
      <vt:lpstr>Next serve these files with express (server)</vt:lpstr>
      <vt:lpstr>Now lets make our scene look pretty… </vt:lpstr>
      <vt:lpstr>Getting it into three.js</vt:lpstr>
      <vt:lpstr>PowerPoint Presentation</vt:lpstr>
      <vt:lpstr>Scene Builder</vt:lpstr>
      <vt:lpstr>And…</vt:lpstr>
      <vt:lpstr>Okay the last thing we've got to do is get a player controller in</vt:lpstr>
      <vt:lpstr>PowerPoint Presentation</vt:lpstr>
      <vt:lpstr>PowerPoint Presentation</vt:lpstr>
      <vt:lpstr>Yipeeee</vt:lpstr>
      <vt:lpstr>PowerPoint Presentation</vt:lpstr>
      <vt:lpstr>Time to make it multiplayer!!</vt:lpstr>
      <vt:lpstr>Server</vt:lpstr>
      <vt:lpstr>Now lets edit our server code </vt:lpstr>
      <vt:lpstr>Now lets edit our server code</vt:lpstr>
      <vt:lpstr>Next add socket io to the client</vt:lpstr>
      <vt:lpstr>continued</vt:lpstr>
      <vt:lpstr>Okay now we are ready to start using the library!</vt:lpstr>
      <vt:lpstr>Initialize in our script</vt:lpstr>
      <vt:lpstr>Add this to our server</vt:lpstr>
      <vt:lpstr>Test</vt:lpstr>
      <vt:lpstr>The server can send messages to the client if it wants</vt:lpstr>
      <vt:lpstr>And we can create event handlers to react to these messages</vt:lpstr>
      <vt:lpstr>Test</vt:lpstr>
      <vt:lpstr>We can send custom data too if we want</vt:lpstr>
      <vt:lpstr>So what custom data can we send?</vt:lpstr>
      <vt:lpstr>Question</vt:lpstr>
      <vt:lpstr>Answer</vt:lpstr>
      <vt:lpstr>PowerPoint Presentation</vt:lpstr>
      <vt:lpstr>What messages will need to be sent?</vt:lpstr>
      <vt:lpstr>Skeleton Code for Server networking</vt:lpstr>
      <vt:lpstr>Skeleton code client</vt:lpstr>
      <vt:lpstr>Steps to now get multiplayer logic working</vt:lpstr>
      <vt:lpstr>Spawn player/client 1 and 2 in different positions (will have to keep track of number of clients) </vt:lpstr>
      <vt:lpstr>PowerPoint Presentation</vt:lpstr>
      <vt:lpstr>Spawn a representation of client 2, client side, on client 1’s screen and vice versa</vt:lpstr>
      <vt:lpstr>Spawn a representation of client 2, client side, on client 1’s screen and vice versa</vt:lpstr>
      <vt:lpstr>PowerPoint Presentation</vt:lpstr>
      <vt:lpstr>Network the movement of both clients </vt:lpstr>
      <vt:lpstr>Network the movement of both clients </vt:lpstr>
      <vt:lpstr>PowerPoint Presentation</vt:lpstr>
      <vt:lpstr>PowerPoint Presentation</vt:lpstr>
      <vt:lpstr>Gracefully handle players quitting </vt:lpstr>
      <vt:lpstr>PowerPoint Presentation</vt:lpstr>
      <vt:lpstr>Result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James Bland</dc:creator>
  <cp:lastModifiedBy>James Bland</cp:lastModifiedBy>
  <cp:revision>44</cp:revision>
  <dcterms:created xsi:type="dcterms:W3CDTF">2024-12-01T00:12:41Z</dcterms:created>
  <dcterms:modified xsi:type="dcterms:W3CDTF">2024-12-01T23:04:17Z</dcterms:modified>
</cp:coreProperties>
</file>